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68" r:id="rId2"/>
    <p:sldId id="331" r:id="rId3"/>
    <p:sldId id="280" r:id="rId4"/>
    <p:sldId id="317" r:id="rId5"/>
    <p:sldId id="318" r:id="rId6"/>
    <p:sldId id="281" r:id="rId7"/>
    <p:sldId id="319" r:id="rId8"/>
    <p:sldId id="320" r:id="rId9"/>
    <p:sldId id="321" r:id="rId10"/>
    <p:sldId id="314" r:id="rId11"/>
    <p:sldId id="327" r:id="rId12"/>
    <p:sldId id="330" r:id="rId13"/>
    <p:sldId id="328" r:id="rId14"/>
    <p:sldId id="325" r:id="rId15"/>
    <p:sldId id="332" r:id="rId16"/>
    <p:sldId id="333" r:id="rId17"/>
    <p:sldId id="326" r:id="rId18"/>
    <p:sldId id="335" r:id="rId19"/>
    <p:sldId id="277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8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1554"/>
    <a:srgbClr val="FFFFFF"/>
    <a:srgbClr val="7F7F7F"/>
    <a:srgbClr val="B2B2B2"/>
    <a:srgbClr val="005CA1"/>
    <a:srgbClr val="004A82"/>
    <a:srgbClr val="00355C"/>
    <a:srgbClr val="00487E"/>
    <a:srgbClr val="398B83"/>
    <a:srgbClr val="4AB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6"/>
    <p:restoredTop sz="99274"/>
  </p:normalViewPr>
  <p:slideViewPr>
    <p:cSldViewPr snapToGrid="0" showGuides="1">
      <p:cViewPr varScale="1">
        <p:scale>
          <a:sx n="85" d="100"/>
          <a:sy n="85" d="100"/>
        </p:scale>
        <p:origin x="620" y="60"/>
      </p:cViewPr>
      <p:guideLst>
        <p:guide orient="horz" pos="2158"/>
        <p:guide pos="386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49A552A8-ECE7-49AA-8726-BE90DBC11947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2025/12/24</a:t>
            </a:fld>
            <a:endParaRPr lang="zh-CN" altLang="en-US" strike="noStrike" noProof="1"/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B18EAD77-486C-432B-9EE9-E6FD5C91EB8A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098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en-US" altLang="zh-CN" dirty="0"/>
          </a:p>
        </p:txBody>
      </p:sp>
      <p:sp>
        <p:nvSpPr>
          <p:cNvPr id="409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1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3CC0F-AFF0-CCEC-49D8-6CFE18E46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>
            <a:extLst>
              <a:ext uri="{FF2B5EF4-FFF2-40B4-BE49-F238E27FC236}">
                <a16:creationId xmlns:a16="http://schemas.microsoft.com/office/drawing/2014/main" id="{524B6C2D-C5B2-226A-1A03-F0E657B0A19D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备注占位符 2">
            <a:extLst>
              <a:ext uri="{FF2B5EF4-FFF2-40B4-BE49-F238E27FC236}">
                <a16:creationId xmlns:a16="http://schemas.microsoft.com/office/drawing/2014/main" id="{D2B4E054-9305-A0CD-B919-67CBDA5EA93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195" name="灯片编号占位符 3">
            <a:extLst>
              <a:ext uri="{FF2B5EF4-FFF2-40B4-BE49-F238E27FC236}">
                <a16:creationId xmlns:a16="http://schemas.microsoft.com/office/drawing/2014/main" id="{40AF204C-BCE2-70D6-8227-67CB1607EB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85D4757-15EA-4A99-A6A9-633DF2DA4084}" type="slidenum">
              <a:rPr lang="zh-CN" altLang="en-US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142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77EFE-3C81-93A6-F90A-7BA14288D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>
            <a:extLst>
              <a:ext uri="{FF2B5EF4-FFF2-40B4-BE49-F238E27FC236}">
                <a16:creationId xmlns:a16="http://schemas.microsoft.com/office/drawing/2014/main" id="{5B2F3E07-88A3-DB2B-B64A-3F2FF3F1C9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2290" name="备注占位符 2">
            <a:extLst>
              <a:ext uri="{FF2B5EF4-FFF2-40B4-BE49-F238E27FC236}">
                <a16:creationId xmlns:a16="http://schemas.microsoft.com/office/drawing/2014/main" id="{717CCB8C-9443-AA00-2242-6D3A1E17E159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2291" name="灯片编号占位符 3">
            <a:extLst>
              <a:ext uri="{FF2B5EF4-FFF2-40B4-BE49-F238E27FC236}">
                <a16:creationId xmlns:a16="http://schemas.microsoft.com/office/drawing/2014/main" id="{8167EDFA-695A-C470-B724-22884C335893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19237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C5FDD-FD0F-0D15-26B2-469297562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>
            <a:extLst>
              <a:ext uri="{FF2B5EF4-FFF2-40B4-BE49-F238E27FC236}">
                <a16:creationId xmlns:a16="http://schemas.microsoft.com/office/drawing/2014/main" id="{FE4158B8-7026-505E-EC9A-8869361DC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2290" name="备注占位符 2">
            <a:extLst>
              <a:ext uri="{FF2B5EF4-FFF2-40B4-BE49-F238E27FC236}">
                <a16:creationId xmlns:a16="http://schemas.microsoft.com/office/drawing/2014/main" id="{31D5C6BE-31C7-4AA1-AF0C-96DB8334E9AE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2291" name="灯片编号占位符 3">
            <a:extLst>
              <a:ext uri="{FF2B5EF4-FFF2-40B4-BE49-F238E27FC236}">
                <a16:creationId xmlns:a16="http://schemas.microsoft.com/office/drawing/2014/main" id="{E99A5ABF-426B-28B5-3E18-88027663A792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659970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FFE03-CB9D-EE45-8C8C-4A0FD4553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>
            <a:extLst>
              <a:ext uri="{FF2B5EF4-FFF2-40B4-BE49-F238E27FC236}">
                <a16:creationId xmlns:a16="http://schemas.microsoft.com/office/drawing/2014/main" id="{2AC6BFEC-7EC8-8B26-4AF9-F37BE6568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2290" name="备注占位符 2">
            <a:extLst>
              <a:ext uri="{FF2B5EF4-FFF2-40B4-BE49-F238E27FC236}">
                <a16:creationId xmlns:a16="http://schemas.microsoft.com/office/drawing/2014/main" id="{60F21400-517D-3800-D58C-6401DF959E81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2291" name="灯片编号占位符 3">
            <a:extLst>
              <a:ext uri="{FF2B5EF4-FFF2-40B4-BE49-F238E27FC236}">
                <a16:creationId xmlns:a16="http://schemas.microsoft.com/office/drawing/2014/main" id="{0D68A78B-80FF-AF63-D541-F45C1E9EC990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13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7717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64629-DB41-1A7B-BCFC-6704EDDF4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>
            <a:extLst>
              <a:ext uri="{FF2B5EF4-FFF2-40B4-BE49-F238E27FC236}">
                <a16:creationId xmlns:a16="http://schemas.microsoft.com/office/drawing/2014/main" id="{722DF4FA-2FA3-2681-24CD-BA32AA1C1187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备注占位符 2">
            <a:extLst>
              <a:ext uri="{FF2B5EF4-FFF2-40B4-BE49-F238E27FC236}">
                <a16:creationId xmlns:a16="http://schemas.microsoft.com/office/drawing/2014/main" id="{1F37E132-C8C4-2741-A476-3D8AF107A66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195" name="灯片编号占位符 3">
            <a:extLst>
              <a:ext uri="{FF2B5EF4-FFF2-40B4-BE49-F238E27FC236}">
                <a16:creationId xmlns:a16="http://schemas.microsoft.com/office/drawing/2014/main" id="{40F06139-34DE-0C23-9123-ABEA3DE66C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85D4757-15EA-4A99-A6A9-633DF2DA4084}" type="slidenum">
              <a:rPr lang="zh-CN" altLang="en-US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842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B1ACE-2363-F9BA-B61F-31CF6483C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>
            <a:extLst>
              <a:ext uri="{FF2B5EF4-FFF2-40B4-BE49-F238E27FC236}">
                <a16:creationId xmlns:a16="http://schemas.microsoft.com/office/drawing/2014/main" id="{2C2AE5F2-D398-78D0-E73B-BBE6AFB26E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2290" name="备注占位符 2">
            <a:extLst>
              <a:ext uri="{FF2B5EF4-FFF2-40B4-BE49-F238E27FC236}">
                <a16:creationId xmlns:a16="http://schemas.microsoft.com/office/drawing/2014/main" id="{9417C411-B041-713E-935B-B9170BE8E4F0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2291" name="灯片编号占位符 3">
            <a:extLst>
              <a:ext uri="{FF2B5EF4-FFF2-40B4-BE49-F238E27FC236}">
                <a16:creationId xmlns:a16="http://schemas.microsoft.com/office/drawing/2014/main" id="{BEC0DA4D-4C9C-69B8-43EF-85D7EFDC5A0C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15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80785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2F513-99AB-923A-200C-3206C6E04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>
            <a:extLst>
              <a:ext uri="{FF2B5EF4-FFF2-40B4-BE49-F238E27FC236}">
                <a16:creationId xmlns:a16="http://schemas.microsoft.com/office/drawing/2014/main" id="{A129956A-242F-3EC6-E4B6-1EF502BCAA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2290" name="备注占位符 2">
            <a:extLst>
              <a:ext uri="{FF2B5EF4-FFF2-40B4-BE49-F238E27FC236}">
                <a16:creationId xmlns:a16="http://schemas.microsoft.com/office/drawing/2014/main" id="{64345F89-E0F6-F9EE-CDAD-658600927337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2291" name="灯片编号占位符 3">
            <a:extLst>
              <a:ext uri="{FF2B5EF4-FFF2-40B4-BE49-F238E27FC236}">
                <a16:creationId xmlns:a16="http://schemas.microsoft.com/office/drawing/2014/main" id="{5B1F7AC1-8490-5C5B-FBD9-8976BE23ED9D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16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534333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E4E33-98A0-D9A6-8727-231B3A15B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>
            <a:extLst>
              <a:ext uri="{FF2B5EF4-FFF2-40B4-BE49-F238E27FC236}">
                <a16:creationId xmlns:a16="http://schemas.microsoft.com/office/drawing/2014/main" id="{B53A8C57-1721-BCF8-7E38-0BEF52A5EE58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备注占位符 2">
            <a:extLst>
              <a:ext uri="{FF2B5EF4-FFF2-40B4-BE49-F238E27FC236}">
                <a16:creationId xmlns:a16="http://schemas.microsoft.com/office/drawing/2014/main" id="{7DB33DC5-77B0-95A3-A518-24A3AC4464C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195" name="灯片编号占位符 3">
            <a:extLst>
              <a:ext uri="{FF2B5EF4-FFF2-40B4-BE49-F238E27FC236}">
                <a16:creationId xmlns:a16="http://schemas.microsoft.com/office/drawing/2014/main" id="{8521C1F7-5363-93F8-7EE8-A665AAFF82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85D4757-15EA-4A99-A6A9-633DF2DA4084}" type="slidenum">
              <a:rPr lang="zh-CN" altLang="en-US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535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168A-76C8-AC43-0970-3EBBA9EE3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>
            <a:extLst>
              <a:ext uri="{FF2B5EF4-FFF2-40B4-BE49-F238E27FC236}">
                <a16:creationId xmlns:a16="http://schemas.microsoft.com/office/drawing/2014/main" id="{5296725A-A00E-71CC-837D-41E5C2A35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2290" name="备注占位符 2">
            <a:extLst>
              <a:ext uri="{FF2B5EF4-FFF2-40B4-BE49-F238E27FC236}">
                <a16:creationId xmlns:a16="http://schemas.microsoft.com/office/drawing/2014/main" id="{29DAE65B-2281-DE6F-BF11-80544F397AE4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2291" name="灯片编号占位符 3">
            <a:extLst>
              <a:ext uri="{FF2B5EF4-FFF2-40B4-BE49-F238E27FC236}">
                <a16:creationId xmlns:a16="http://schemas.microsoft.com/office/drawing/2014/main" id="{70122D6A-BC0C-C276-F52B-57821207D1D8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18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0754720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5538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6553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19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幻灯片图像占位符 1">
            <a:extLst>
              <a:ext uri="{FF2B5EF4-FFF2-40B4-BE49-F238E27FC236}">
                <a16:creationId xmlns:a16="http://schemas.microsoft.com/office/drawing/2014/main" id="{61FC1317-DFB9-320B-7449-12D808340DD4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146" name="备注占位符 2">
            <a:extLst>
              <a:ext uri="{FF2B5EF4-FFF2-40B4-BE49-F238E27FC236}">
                <a16:creationId xmlns:a16="http://schemas.microsoft.com/office/drawing/2014/main" id="{40D02EFF-95AA-D12E-D6B9-149DD368DA2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147" name="灯片编号占位符 3">
            <a:extLst>
              <a:ext uri="{FF2B5EF4-FFF2-40B4-BE49-F238E27FC236}">
                <a16:creationId xmlns:a16="http://schemas.microsoft.com/office/drawing/2014/main" id="{5D63733A-34B9-E7AB-AB0D-19AAE7AFE3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CC70460-BE70-4ECE-9A0C-3A7011CE35A5}" type="slidenum">
              <a:rPr lang="zh-CN" altLang="en-US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>
            <a:extLst>
              <a:ext uri="{FF2B5EF4-FFF2-40B4-BE49-F238E27FC236}">
                <a16:creationId xmlns:a16="http://schemas.microsoft.com/office/drawing/2014/main" id="{E10D10B2-7DCA-52E4-2E3F-8D82CC046387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备注占位符 2">
            <a:extLst>
              <a:ext uri="{FF2B5EF4-FFF2-40B4-BE49-F238E27FC236}">
                <a16:creationId xmlns:a16="http://schemas.microsoft.com/office/drawing/2014/main" id="{260CE264-A2CA-456C-0F11-3F3FF64845E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195" name="灯片编号占位符 3">
            <a:extLst>
              <a:ext uri="{FF2B5EF4-FFF2-40B4-BE49-F238E27FC236}">
                <a16:creationId xmlns:a16="http://schemas.microsoft.com/office/drawing/2014/main" id="{1F83A72C-B6BF-5767-E6A9-31AD56E1D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85D4757-15EA-4A99-A6A9-633DF2DA4084}" type="slidenum">
              <a:rPr lang="zh-CN" altLang="en-US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74A00-8F31-41B5-7AEB-44C3422E2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>
            <a:extLst>
              <a:ext uri="{FF2B5EF4-FFF2-40B4-BE49-F238E27FC236}">
                <a16:creationId xmlns:a16="http://schemas.microsoft.com/office/drawing/2014/main" id="{7C702CCB-EC25-3EFA-9B6A-D6FADE2FD8FF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242" name="备注占位符 2">
            <a:extLst>
              <a:ext uri="{FF2B5EF4-FFF2-40B4-BE49-F238E27FC236}">
                <a16:creationId xmlns:a16="http://schemas.microsoft.com/office/drawing/2014/main" id="{5EC86A68-A52B-0E77-2B47-760DF944563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243" name="灯片编号占位符 3">
            <a:extLst>
              <a:ext uri="{FF2B5EF4-FFF2-40B4-BE49-F238E27FC236}">
                <a16:creationId xmlns:a16="http://schemas.microsoft.com/office/drawing/2014/main" id="{9FC9D36C-8776-BC2E-DA9B-75257E99C4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DB58461-9208-483A-A230-4A390E883E34}" type="slidenum">
              <a:rPr lang="zh-CN" altLang="en-US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257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8F278-19CE-795E-B275-E5D137110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>
            <a:extLst>
              <a:ext uri="{FF2B5EF4-FFF2-40B4-BE49-F238E27FC236}">
                <a16:creationId xmlns:a16="http://schemas.microsoft.com/office/drawing/2014/main" id="{9F2AAF56-D082-C7EF-2BAE-FB3E1661C9C6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242" name="备注占位符 2">
            <a:extLst>
              <a:ext uri="{FF2B5EF4-FFF2-40B4-BE49-F238E27FC236}">
                <a16:creationId xmlns:a16="http://schemas.microsoft.com/office/drawing/2014/main" id="{12EBF3CD-FEFF-1513-5F99-4F10A29C129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243" name="灯片编号占位符 3">
            <a:extLst>
              <a:ext uri="{FF2B5EF4-FFF2-40B4-BE49-F238E27FC236}">
                <a16:creationId xmlns:a16="http://schemas.microsoft.com/office/drawing/2014/main" id="{A55A2D44-6457-F34D-E407-DBF70898C5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DB58461-9208-483A-A230-4A390E883E34}" type="slidenum">
              <a:rPr lang="zh-CN" altLang="en-US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759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843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843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6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89C74-9575-7125-4834-54A05B6DF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>
            <a:extLst>
              <a:ext uri="{FF2B5EF4-FFF2-40B4-BE49-F238E27FC236}">
                <a16:creationId xmlns:a16="http://schemas.microsoft.com/office/drawing/2014/main" id="{E6418428-694C-5A18-C5C1-A6C7BD206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2290" name="备注占位符 2">
            <a:extLst>
              <a:ext uri="{FF2B5EF4-FFF2-40B4-BE49-F238E27FC236}">
                <a16:creationId xmlns:a16="http://schemas.microsoft.com/office/drawing/2014/main" id="{4A464016-0B02-64A1-1941-3A50DA309B84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2291" name="灯片编号占位符 3">
            <a:extLst>
              <a:ext uri="{FF2B5EF4-FFF2-40B4-BE49-F238E27FC236}">
                <a16:creationId xmlns:a16="http://schemas.microsoft.com/office/drawing/2014/main" id="{55D5FF3C-CA19-F4A2-EF25-D91530561FFD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151242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D8FB0-B1C5-74A9-A32E-919E23751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>
            <a:extLst>
              <a:ext uri="{FF2B5EF4-FFF2-40B4-BE49-F238E27FC236}">
                <a16:creationId xmlns:a16="http://schemas.microsoft.com/office/drawing/2014/main" id="{7785097E-8BE3-E83F-88C2-C621F80F1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2290" name="备注占位符 2">
            <a:extLst>
              <a:ext uri="{FF2B5EF4-FFF2-40B4-BE49-F238E27FC236}">
                <a16:creationId xmlns:a16="http://schemas.microsoft.com/office/drawing/2014/main" id="{89787EA1-0575-CA37-6BA2-4B4269444905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2291" name="灯片编号占位符 3">
            <a:extLst>
              <a:ext uri="{FF2B5EF4-FFF2-40B4-BE49-F238E27FC236}">
                <a16:creationId xmlns:a16="http://schemas.microsoft.com/office/drawing/2014/main" id="{36818B50-15CC-C2F9-7473-1D96D256B4A9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65944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88634-9C9A-4505-2974-0F272B6E1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>
            <a:extLst>
              <a:ext uri="{FF2B5EF4-FFF2-40B4-BE49-F238E27FC236}">
                <a16:creationId xmlns:a16="http://schemas.microsoft.com/office/drawing/2014/main" id="{55990B7C-40E2-3BC8-147E-90ECBC993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2290" name="备注占位符 2">
            <a:extLst>
              <a:ext uri="{FF2B5EF4-FFF2-40B4-BE49-F238E27FC236}">
                <a16:creationId xmlns:a16="http://schemas.microsoft.com/office/drawing/2014/main" id="{1006AE60-C169-A406-EFE7-F9AD47617A4F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2291" name="灯片编号占位符 3">
            <a:extLst>
              <a:ext uri="{FF2B5EF4-FFF2-40B4-BE49-F238E27FC236}">
                <a16:creationId xmlns:a16="http://schemas.microsoft.com/office/drawing/2014/main" id="{84265F59-B55D-0C48-B1F9-B194A9A3201E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7104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9C17F9E5-2C3F-427E-9E18-8DB1205C1BD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2025/12/24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1635508-54A0-4FB0-A4C5-6467DE85E92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9C17F9E5-2C3F-427E-9E18-8DB1205C1BD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2025/12/24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1635508-54A0-4FB0-A4C5-6467DE85E92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9C17F9E5-2C3F-427E-9E18-8DB1205C1BD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2025/12/24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1635508-54A0-4FB0-A4C5-6467DE85E92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9C17F9E5-2C3F-427E-9E18-8DB1205C1BD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2025/12/24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1635508-54A0-4FB0-A4C5-6467DE85E92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9C17F9E5-2C3F-427E-9E18-8DB1205C1BD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2025/12/24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1635508-54A0-4FB0-A4C5-6467DE85E92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9C17F9E5-2C3F-427E-9E18-8DB1205C1BD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2025/12/24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1635508-54A0-4FB0-A4C5-6467DE85E92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9C17F9E5-2C3F-427E-9E18-8DB1205C1BD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2025/12/24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1635508-54A0-4FB0-A4C5-6467DE85E92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9C17F9E5-2C3F-427E-9E18-8DB1205C1BD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2025/12/24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1635508-54A0-4FB0-A4C5-6467DE85E92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9C17F9E5-2C3F-427E-9E18-8DB1205C1BD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2025/12/24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1635508-54A0-4FB0-A4C5-6467DE85E92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9C17F9E5-2C3F-427E-9E18-8DB1205C1BD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2025/12/24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1635508-54A0-4FB0-A4C5-6467DE85E92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9C17F9E5-2C3F-427E-9E18-8DB1205C1BD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2025/12/24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1635508-54A0-4FB0-A4C5-6467DE85E92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9C17F9E5-2C3F-427E-9E18-8DB1205C1BD4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2025/12/24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01635508-54A0-4FB0-A4C5-6467DE85E92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HSVmode:HSV"/>
          <p:cNvSpPr txBox="1"/>
          <p:nvPr/>
        </p:nvSpPr>
        <p:spPr>
          <a:xfrm>
            <a:off x="1509713" y="-668337"/>
            <a:ext cx="706437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rPr>
              <a:t>asdas</a:t>
            </a:r>
            <a:endParaRPr lang="zh-CN" altLang="en-US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05350" y="0"/>
            <a:ext cx="2781300" cy="3063875"/>
            <a:chOff x="4705866" y="0"/>
            <a:chExt cx="2780268" cy="3063728"/>
          </a:xfrm>
        </p:grpSpPr>
        <p:sp>
          <p:nvSpPr>
            <p:cNvPr id="28" name="任意多边形 27"/>
            <p:cNvSpPr/>
            <p:nvPr/>
          </p:nvSpPr>
          <p:spPr>
            <a:xfrm>
              <a:off x="4705866" y="0"/>
              <a:ext cx="2780268" cy="3063728"/>
            </a:xfrm>
            <a:custGeom>
              <a:avLst/>
              <a:gdLst>
                <a:gd name="connsiteX0" fmla="*/ 0 w 2780268"/>
                <a:gd name="connsiteY0" fmla="*/ 0 h 3063728"/>
                <a:gd name="connsiteX1" fmla="*/ 2780268 w 2780268"/>
                <a:gd name="connsiteY1" fmla="*/ 0 h 3063728"/>
                <a:gd name="connsiteX2" fmla="*/ 2780268 w 2780268"/>
                <a:gd name="connsiteY2" fmla="*/ 1673594 h 3063728"/>
                <a:gd name="connsiteX3" fmla="*/ 1390134 w 2780268"/>
                <a:gd name="connsiteY3" fmla="*/ 3063728 h 3063728"/>
                <a:gd name="connsiteX4" fmla="*/ 0 w 2780268"/>
                <a:gd name="connsiteY4" fmla="*/ 1673594 h 30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268" h="3063728">
                  <a:moveTo>
                    <a:pt x="0" y="0"/>
                  </a:moveTo>
                  <a:lnTo>
                    <a:pt x="2780268" y="0"/>
                  </a:lnTo>
                  <a:lnTo>
                    <a:pt x="2780268" y="1673594"/>
                  </a:lnTo>
                  <a:cubicBezTo>
                    <a:pt x="2780268" y="2441344"/>
                    <a:pt x="2157884" y="3063728"/>
                    <a:pt x="1390134" y="3063728"/>
                  </a:cubicBezTo>
                  <a:cubicBezTo>
                    <a:pt x="622384" y="3063728"/>
                    <a:pt x="0" y="2441344"/>
                    <a:pt x="0" y="1673594"/>
                  </a:cubicBezTo>
                  <a:close/>
                </a:path>
              </a:pathLst>
            </a:cu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grpSp>
          <p:nvGrpSpPr>
            <p:cNvPr id="3076" name="组合 6"/>
            <p:cNvGrpSpPr/>
            <p:nvPr/>
          </p:nvGrpSpPr>
          <p:grpSpPr>
            <a:xfrm>
              <a:off x="4875891" y="408799"/>
              <a:ext cx="2439190" cy="2439192"/>
              <a:chOff x="5007734" y="902247"/>
              <a:chExt cx="2543685" cy="2543686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5007734" y="902247"/>
                <a:ext cx="2543685" cy="25436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1397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  <p:sp>
            <p:nvSpPr>
              <p:cNvPr id="9" name="椭圆 8"/>
              <p:cNvSpPr/>
              <p:nvPr/>
            </p:nvSpPr>
            <p:spPr>
              <a:xfrm rot="10800000">
                <a:off x="5160137" y="1054647"/>
                <a:ext cx="2213120" cy="22131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innerShdw blurRad="88900">
                  <a:prstClr val="black">
                    <a:alpha val="1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  <p:sp>
            <p:nvSpPr>
              <p:cNvPr id="10" name="椭圆 9"/>
              <p:cNvSpPr/>
              <p:nvPr/>
            </p:nvSpPr>
            <p:spPr>
              <a:xfrm rot="10800000">
                <a:off x="5253394" y="1176935"/>
                <a:ext cx="2052364" cy="2052365"/>
              </a:xfrm>
              <a:prstGeom prst="ellipse">
                <a:avLst/>
              </a:prstGeom>
              <a:blipFill dpi="0" rotWithShape="0">
                <a:blip r:embed="rId3" cstate="print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trike="noStrike" noProof="1"/>
              </a:p>
            </p:txBody>
          </p:sp>
        </p:grpSp>
      </p:grpSp>
      <p:sp>
        <p:nvSpPr>
          <p:cNvPr id="14" name="矩形 13"/>
          <p:cNvSpPr/>
          <p:nvPr/>
        </p:nvSpPr>
        <p:spPr>
          <a:xfrm>
            <a:off x="-13494" y="5222875"/>
            <a:ext cx="12192000" cy="1635125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5053013"/>
            <a:ext cx="12192000" cy="77788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6" name="文本框 15"/>
          <p:cNvSpPr txBox="1"/>
          <p:nvPr/>
        </p:nvSpPr>
        <p:spPr>
          <a:xfrm>
            <a:off x="517161" y="3456127"/>
            <a:ext cx="11430000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6B15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宠物寄养系统</a:t>
            </a:r>
          </a:p>
        </p:txBody>
      </p:sp>
      <p:sp>
        <p:nvSpPr>
          <p:cNvPr id="17" name="文本框 1"/>
          <p:cNvSpPr/>
          <p:nvPr/>
        </p:nvSpPr>
        <p:spPr>
          <a:xfrm>
            <a:off x="5531303" y="4346903"/>
            <a:ext cx="6599237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6B155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rgbClr val="6B15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互联网数据库大作业</a:t>
            </a:r>
            <a:endParaRPr lang="en-US" altLang="zh-CN" sz="2800" b="1" dirty="0">
              <a:solidFill>
                <a:srgbClr val="6B15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17075" y="5800131"/>
            <a:ext cx="4827695" cy="36933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小组成员：杨楠欣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邵莫涵 </a:t>
            </a:r>
          </a:p>
        </p:txBody>
      </p:sp>
      <p:sp>
        <p:nvSpPr>
          <p:cNvPr id="11" name="椭圆 10"/>
          <p:cNvSpPr/>
          <p:nvPr/>
        </p:nvSpPr>
        <p:spPr>
          <a:xfrm>
            <a:off x="4837113" y="407988"/>
            <a:ext cx="2490788" cy="24907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3090" name="Picture 49" descr="59-南开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863" y="441325"/>
            <a:ext cx="2427287" cy="2425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881903-B95B-AB57-89FA-DBE0056C1048}"/>
              </a:ext>
            </a:extLst>
          </p:cNvPr>
          <p:cNvSpPr txBox="1"/>
          <p:nvPr/>
        </p:nvSpPr>
        <p:spPr>
          <a:xfrm>
            <a:off x="2462213" y="5801163"/>
            <a:ext cx="23288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组长：向宇涵</a:t>
            </a:r>
          </a:p>
        </p:txBody>
      </p:sp>
    </p:spTree>
  </p:cSld>
  <p:clrMapOvr>
    <a:masterClrMapping/>
  </p:clrMapOvr>
  <p:transition spd="slow" advTm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6EABF-E33C-8373-0705-B8F35FEF0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8AC2FB5-0B11-9864-4BAA-2858CD3C98BE}"/>
              </a:ext>
            </a:extLst>
          </p:cNvPr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EBDA39B-4554-6746-A8B7-7CA1FF54AACA}"/>
              </a:ext>
            </a:extLst>
          </p:cNvPr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6D4DAB4-40B8-0381-D516-C5CEB0E40138}"/>
              </a:ext>
            </a:extLst>
          </p:cNvPr>
          <p:cNvGrpSpPr>
            <a:grpSpLocks/>
          </p:cNvGrpSpPr>
          <p:nvPr/>
        </p:nvGrpSpPr>
        <p:grpSpPr bwMode="auto"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BCD6586-59F3-9AA5-BD20-E19FF12F5E2B}"/>
                </a:ext>
              </a:extLst>
            </p:cNvPr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7173" name="文本框 13">
              <a:extLst>
                <a:ext uri="{FF2B5EF4-FFF2-40B4-BE49-F238E27FC236}">
                  <a16:creationId xmlns:a16="http://schemas.microsoft.com/office/drawing/2014/main" id="{541D6FF6-4325-D200-CCEE-40FA1C80AB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7285" y="2903577"/>
              <a:ext cx="97638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0B0B02E-AE20-473D-7B31-DF5EF9C78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9575" y="2781300"/>
            <a:ext cx="3877977" cy="156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6" tIns="45718" rIns="91436" bIns="45718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管理后台展示</a:t>
            </a:r>
          </a:p>
          <a:p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8A6D08F-E2FF-CB3C-9FF6-D07371DCE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3740" y="3569754"/>
            <a:ext cx="1986306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Backend Display</a:t>
            </a:r>
          </a:p>
        </p:txBody>
      </p:sp>
    </p:spTree>
    <p:extLst>
      <p:ext uri="{BB962C8B-B14F-4D97-AF65-F5344CB8AC3E}">
        <p14:creationId xmlns:p14="http://schemas.microsoft.com/office/powerpoint/2010/main" val="245532234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66E41-5726-B1F7-84D2-21BB2B3D0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9953148-E641-09B3-4644-0583499D7E6B}"/>
              </a:ext>
            </a:extLst>
          </p:cNvPr>
          <p:cNvGrpSpPr/>
          <p:nvPr/>
        </p:nvGrpSpPr>
        <p:grpSpPr>
          <a:xfrm>
            <a:off x="-254000" y="201613"/>
            <a:ext cx="898525" cy="521970"/>
            <a:chOff x="-254000" y="201683"/>
            <a:chExt cx="898070" cy="521317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6E653309-11AB-D54B-5D05-F7AEB423E09F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1267" name="文本框 11">
              <a:extLst>
                <a:ext uri="{FF2B5EF4-FFF2-40B4-BE49-F238E27FC236}">
                  <a16:creationId xmlns:a16="http://schemas.microsoft.com/office/drawing/2014/main" id="{4567A624-80AB-60C2-06CC-4A958568C235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13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EA6CE8BF-96D4-D81C-A551-9BB587B59638}"/>
              </a:ext>
            </a:extLst>
          </p:cNvPr>
          <p:cNvSpPr txBox="1"/>
          <p:nvPr/>
        </p:nvSpPr>
        <p:spPr>
          <a:xfrm>
            <a:off x="701675" y="144463"/>
            <a:ext cx="2646870" cy="584771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 anchorCtr="0">
            <a:spAutoFit/>
          </a:bodyPr>
          <a:lstStyle/>
          <a:p>
            <a:pPr algn="l"/>
            <a:r>
              <a:rPr lang="zh-CN" altLang="en-US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管理后台展示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D0AD3DC-4B74-7E37-CBD4-800D7FF23F9C}"/>
              </a:ext>
            </a:extLst>
          </p:cNvPr>
          <p:cNvGrpSpPr/>
          <p:nvPr/>
        </p:nvGrpSpPr>
        <p:grpSpPr>
          <a:xfrm>
            <a:off x="3599078" y="217488"/>
            <a:ext cx="9081872" cy="479425"/>
            <a:chOff x="5948627" y="217491"/>
            <a:chExt cx="6732270" cy="479211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9DFB8866-008A-32FF-F5F4-6EA3F0B600BA}"/>
                </a:ext>
              </a:extLst>
            </p:cNvPr>
            <p:cNvSpPr/>
            <p:nvPr/>
          </p:nvSpPr>
          <p:spPr>
            <a:xfrm>
              <a:off x="5948627" y="217491"/>
              <a:ext cx="6719570" cy="328783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4A8B857D-6F00-2BC3-C98D-9E4EA697CF23}"/>
                </a:ext>
              </a:extLst>
            </p:cNvPr>
            <p:cNvSpPr/>
            <p:nvPr/>
          </p:nvSpPr>
          <p:spPr>
            <a:xfrm flipV="1">
              <a:off x="5961327" y="620536"/>
              <a:ext cx="6719570" cy="76166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CA2DA6F4-855B-1568-09DC-E05573113C31}"/>
              </a:ext>
            </a:extLst>
          </p:cNvPr>
          <p:cNvSpPr txBox="1"/>
          <p:nvPr/>
        </p:nvSpPr>
        <p:spPr>
          <a:xfrm>
            <a:off x="533799" y="1663840"/>
            <a:ext cx="6470294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后台登录操作：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后端管理员、职员都可以在后端登录页面登录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但只有职员可以注册，无法通过注册得到管理员权限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F8AF4ABE-63F9-11EB-21C9-129B6C57C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13" y="938173"/>
            <a:ext cx="3744995" cy="55979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230F1A4-2E81-2171-8A92-62EE5AB216E8}"/>
              </a:ext>
            </a:extLst>
          </p:cNvPr>
          <p:cNvSpPr txBox="1"/>
          <p:nvPr/>
        </p:nvSpPr>
        <p:spPr>
          <a:xfrm>
            <a:off x="533799" y="3867332"/>
            <a:ext cx="6470294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员工注册：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员工注册页面需要填写详细的基本信息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最重要的，必须有邀请码才可以注册员工账号，这才能代表员工身份。这里邀请码设置为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355017981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3EA81-E83F-0322-4C4A-EBAB5E882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E92AE5A-4CD8-4B0C-73A1-2C5A35BB7677}"/>
              </a:ext>
            </a:extLst>
          </p:cNvPr>
          <p:cNvGrpSpPr/>
          <p:nvPr/>
        </p:nvGrpSpPr>
        <p:grpSpPr>
          <a:xfrm>
            <a:off x="-254000" y="201613"/>
            <a:ext cx="898525" cy="521970"/>
            <a:chOff x="-254000" y="201683"/>
            <a:chExt cx="898070" cy="521317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90013B9C-581A-BC4F-9C87-37406CE713F5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1267" name="文本框 11">
              <a:extLst>
                <a:ext uri="{FF2B5EF4-FFF2-40B4-BE49-F238E27FC236}">
                  <a16:creationId xmlns:a16="http://schemas.microsoft.com/office/drawing/2014/main" id="{CE23AB54-ACFB-2A56-7E32-E231EAE9207A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13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9CD9183-2A19-E8EF-9C5C-BA18CE279545}"/>
              </a:ext>
            </a:extLst>
          </p:cNvPr>
          <p:cNvSpPr txBox="1"/>
          <p:nvPr/>
        </p:nvSpPr>
        <p:spPr>
          <a:xfrm>
            <a:off x="701675" y="144463"/>
            <a:ext cx="2646870" cy="584771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 anchorCtr="0">
            <a:spAutoFit/>
          </a:bodyPr>
          <a:lstStyle/>
          <a:p>
            <a:pPr algn="l"/>
            <a:r>
              <a:rPr lang="zh-CN" altLang="en-US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管理后台展示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AB7C20F-B1B9-AA9F-64A1-BCE7D1B3D36D}"/>
              </a:ext>
            </a:extLst>
          </p:cNvPr>
          <p:cNvGrpSpPr/>
          <p:nvPr/>
        </p:nvGrpSpPr>
        <p:grpSpPr>
          <a:xfrm>
            <a:off x="3599078" y="217488"/>
            <a:ext cx="9081872" cy="479425"/>
            <a:chOff x="5948627" y="217491"/>
            <a:chExt cx="6732270" cy="479211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17FCE908-B398-5658-A84D-BD7A88EE1C76}"/>
                </a:ext>
              </a:extLst>
            </p:cNvPr>
            <p:cNvSpPr/>
            <p:nvPr/>
          </p:nvSpPr>
          <p:spPr>
            <a:xfrm>
              <a:off x="5948627" y="217491"/>
              <a:ext cx="6719570" cy="328783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0B3A0049-AFD7-4B4A-D8AB-91691C67C224}"/>
                </a:ext>
              </a:extLst>
            </p:cNvPr>
            <p:cNvSpPr/>
            <p:nvPr/>
          </p:nvSpPr>
          <p:spPr>
            <a:xfrm flipV="1">
              <a:off x="5961327" y="620536"/>
              <a:ext cx="6719570" cy="76166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F42D6E87-4448-F43F-E906-0DDFC5EF062A}"/>
              </a:ext>
            </a:extLst>
          </p:cNvPr>
          <p:cNvSpPr txBox="1"/>
          <p:nvPr/>
        </p:nvSpPr>
        <p:spPr>
          <a:xfrm>
            <a:off x="7424718" y="1359244"/>
            <a:ext cx="3825400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后台操作主要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个页面：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宠物管理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顾客管理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订单管理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服务管理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5CF3407E-DDA5-3148-FCC1-60875C9A8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99" y="1110463"/>
            <a:ext cx="6606826" cy="4192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0032EC2-4E22-4A6A-6528-91E22B9EC725}"/>
              </a:ext>
            </a:extLst>
          </p:cNvPr>
          <p:cNvSpPr txBox="1"/>
          <p:nvPr/>
        </p:nvSpPr>
        <p:spPr>
          <a:xfrm>
            <a:off x="7424718" y="4104112"/>
            <a:ext cx="3825400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权限处理：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员工只能查看自己负责的宠物、顾客信息，无权查看其他人的信息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管理员可以看到所有后台信息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989305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8A2B9-4791-DD87-8E30-0CD2C4777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DF1200-0137-D92A-86B4-1F95528CD773}"/>
              </a:ext>
            </a:extLst>
          </p:cNvPr>
          <p:cNvGrpSpPr/>
          <p:nvPr/>
        </p:nvGrpSpPr>
        <p:grpSpPr>
          <a:xfrm>
            <a:off x="-254000" y="201613"/>
            <a:ext cx="898525" cy="521970"/>
            <a:chOff x="-254000" y="201683"/>
            <a:chExt cx="898070" cy="521317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C609F3BF-49C2-738B-A46A-C3A8A5180E5F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1267" name="文本框 11">
              <a:extLst>
                <a:ext uri="{FF2B5EF4-FFF2-40B4-BE49-F238E27FC236}">
                  <a16:creationId xmlns:a16="http://schemas.microsoft.com/office/drawing/2014/main" id="{045C223B-FD88-666C-0D7C-02164705D010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13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CDC2D909-C89D-DACE-2F8F-C9F2264D2A2E}"/>
              </a:ext>
            </a:extLst>
          </p:cNvPr>
          <p:cNvSpPr txBox="1"/>
          <p:nvPr/>
        </p:nvSpPr>
        <p:spPr>
          <a:xfrm>
            <a:off x="701675" y="144463"/>
            <a:ext cx="2646870" cy="584771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 anchorCtr="0">
            <a:spAutoFit/>
          </a:bodyPr>
          <a:lstStyle/>
          <a:p>
            <a:r>
              <a:rPr lang="zh-CN" altLang="en-US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管理后台展示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42E0FD5-E8E0-E75B-21F9-9D2215546C10}"/>
              </a:ext>
            </a:extLst>
          </p:cNvPr>
          <p:cNvGrpSpPr/>
          <p:nvPr/>
        </p:nvGrpSpPr>
        <p:grpSpPr>
          <a:xfrm>
            <a:off x="3599078" y="217488"/>
            <a:ext cx="9081872" cy="479425"/>
            <a:chOff x="5948627" y="217491"/>
            <a:chExt cx="6732270" cy="479211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1255DB87-905C-1532-0FE3-E227D2FECDFD}"/>
                </a:ext>
              </a:extLst>
            </p:cNvPr>
            <p:cNvSpPr/>
            <p:nvPr/>
          </p:nvSpPr>
          <p:spPr>
            <a:xfrm>
              <a:off x="5948627" y="217491"/>
              <a:ext cx="6719570" cy="328783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7B77E114-3550-9941-87C8-E6FB61C5F2E0}"/>
                </a:ext>
              </a:extLst>
            </p:cNvPr>
            <p:cNvSpPr/>
            <p:nvPr/>
          </p:nvSpPr>
          <p:spPr>
            <a:xfrm flipV="1">
              <a:off x="5961327" y="620536"/>
              <a:ext cx="6719570" cy="76166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DD88ACA6-C933-9B60-9F5C-FFC5379803EB}"/>
              </a:ext>
            </a:extLst>
          </p:cNvPr>
          <p:cNvSpPr txBox="1"/>
          <p:nvPr/>
        </p:nvSpPr>
        <p:spPr>
          <a:xfrm>
            <a:off x="195262" y="5323891"/>
            <a:ext cx="4640690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后台页面主要复用的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生成的表格，更改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样式得到。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表格&#10;&#10;AI 生成的内容可能不正确。">
            <a:extLst>
              <a:ext uri="{FF2B5EF4-FFF2-40B4-BE49-F238E27FC236}">
                <a16:creationId xmlns:a16="http://schemas.microsoft.com/office/drawing/2014/main" id="{03B5691F-AA94-B24E-8FD5-F70DA92B4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18" y="2039759"/>
            <a:ext cx="4981651" cy="1623202"/>
          </a:xfrm>
          <a:prstGeom prst="rect">
            <a:avLst/>
          </a:prstGeom>
        </p:spPr>
      </p:pic>
      <p:pic>
        <p:nvPicPr>
          <p:cNvPr id="15" name="图片 14" descr="表格&#10;&#10;AI 生成的内容可能不正确。">
            <a:extLst>
              <a:ext uri="{FF2B5EF4-FFF2-40B4-BE49-F238E27FC236}">
                <a16:creationId xmlns:a16="http://schemas.microsoft.com/office/drawing/2014/main" id="{226E26B2-C985-2918-AD3C-20B46AB73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550" y="961906"/>
            <a:ext cx="5681878" cy="1454561"/>
          </a:xfrm>
          <a:prstGeom prst="rect">
            <a:avLst/>
          </a:prstGeom>
        </p:spPr>
      </p:pic>
      <p:pic>
        <p:nvPicPr>
          <p:cNvPr id="18" name="图片 1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E7E3FE74-EF7B-A490-D3E3-32110C726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18" y="3902290"/>
            <a:ext cx="5007126" cy="1105657"/>
          </a:xfrm>
          <a:prstGeom prst="rect">
            <a:avLst/>
          </a:prstGeom>
        </p:spPr>
      </p:pic>
      <p:pic>
        <p:nvPicPr>
          <p:cNvPr id="20" name="图片 19" descr="图片包含 图形用户界面&#10;&#10;AI 生成的内容可能不正确。">
            <a:extLst>
              <a:ext uri="{FF2B5EF4-FFF2-40B4-BE49-F238E27FC236}">
                <a16:creationId xmlns:a16="http://schemas.microsoft.com/office/drawing/2014/main" id="{88F7F3FE-5B37-8E54-9892-5E602147B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8550" y="2681460"/>
            <a:ext cx="5742432" cy="1378184"/>
          </a:xfrm>
          <a:prstGeom prst="rect">
            <a:avLst/>
          </a:prstGeom>
        </p:spPr>
      </p:pic>
      <p:pic>
        <p:nvPicPr>
          <p:cNvPr id="22" name="图片 21" descr="表格&#10;&#10;AI 生成的内容可能不正确。">
            <a:extLst>
              <a:ext uri="{FF2B5EF4-FFF2-40B4-BE49-F238E27FC236}">
                <a16:creationId xmlns:a16="http://schemas.microsoft.com/office/drawing/2014/main" id="{BE317FE9-2BE5-BF49-39E7-4EB205A4E5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6332" y="4369225"/>
            <a:ext cx="5506314" cy="220189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697BC60-6599-DA1B-FB6B-852855D10C73}"/>
              </a:ext>
            </a:extLst>
          </p:cNvPr>
          <p:cNvSpPr txBox="1"/>
          <p:nvPr/>
        </p:nvSpPr>
        <p:spPr>
          <a:xfrm>
            <a:off x="1381989" y="1091143"/>
            <a:ext cx="3287713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后台五大主要页面展示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421418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93410-6D12-00B1-501E-6C9B9B766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52A3DEC-03BC-2A46-561B-F7FBA2836842}"/>
              </a:ext>
            </a:extLst>
          </p:cNvPr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249EEA-5424-4D77-0F54-4C8330505D27}"/>
              </a:ext>
            </a:extLst>
          </p:cNvPr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6907F7E-7514-496D-5ED7-4BE6649F632B}"/>
              </a:ext>
            </a:extLst>
          </p:cNvPr>
          <p:cNvGrpSpPr>
            <a:grpSpLocks/>
          </p:cNvGrpSpPr>
          <p:nvPr/>
        </p:nvGrpSpPr>
        <p:grpSpPr bwMode="auto"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6B09A26-A99A-7299-570C-1EACACF25784}"/>
                </a:ext>
              </a:extLst>
            </p:cNvPr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7173" name="文本框 13">
              <a:extLst>
                <a:ext uri="{FF2B5EF4-FFF2-40B4-BE49-F238E27FC236}">
                  <a16:creationId xmlns:a16="http://schemas.microsoft.com/office/drawing/2014/main" id="{E0FD2E9D-4746-F739-7E86-038D666EB2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7285" y="2903577"/>
              <a:ext cx="97638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1670E11-59DD-B0DA-5B84-BD916FDBE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9575" y="2781300"/>
            <a:ext cx="2646870" cy="83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6" tIns="45718" rIns="91436" bIns="45718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E115C2C-48E3-2CA2-0069-7B1B4B902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9118" y="3580029"/>
            <a:ext cx="1566446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Cooperation</a:t>
            </a:r>
          </a:p>
        </p:txBody>
      </p:sp>
    </p:spTree>
    <p:extLst>
      <p:ext uri="{BB962C8B-B14F-4D97-AF65-F5344CB8AC3E}">
        <p14:creationId xmlns:p14="http://schemas.microsoft.com/office/powerpoint/2010/main" val="306603124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917AB-2410-E9D6-9FDB-43F631FF9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6FC7B70-1746-21DD-ADC8-9B77EE83BCE6}"/>
              </a:ext>
            </a:extLst>
          </p:cNvPr>
          <p:cNvGrpSpPr/>
          <p:nvPr/>
        </p:nvGrpSpPr>
        <p:grpSpPr>
          <a:xfrm>
            <a:off x="-254000" y="201613"/>
            <a:ext cx="898525" cy="521970"/>
            <a:chOff x="-254000" y="201683"/>
            <a:chExt cx="898070" cy="521317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A93E55E6-A038-24F4-9498-5540999B2D6D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1267" name="文本框 11">
              <a:extLst>
                <a:ext uri="{FF2B5EF4-FFF2-40B4-BE49-F238E27FC236}">
                  <a16:creationId xmlns:a16="http://schemas.microsoft.com/office/drawing/2014/main" id="{C7E409FC-5740-6CEC-D034-E94496B1F15B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13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217BCC8-F606-3484-2032-447F4969FFE9}"/>
              </a:ext>
            </a:extLst>
          </p:cNvPr>
          <p:cNvSpPr txBox="1"/>
          <p:nvPr/>
        </p:nvSpPr>
        <p:spPr>
          <a:xfrm>
            <a:off x="701675" y="144463"/>
            <a:ext cx="1826133" cy="584771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 anchorCtr="0">
            <a:spAutoFit/>
          </a:bodyPr>
          <a:lstStyle/>
          <a:p>
            <a:r>
              <a:rPr lang="zh-CN" altLang="en-US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1EB43B-4BB2-0865-9180-A46D5BC934A2}"/>
              </a:ext>
            </a:extLst>
          </p:cNvPr>
          <p:cNvGrpSpPr/>
          <p:nvPr/>
        </p:nvGrpSpPr>
        <p:grpSpPr>
          <a:xfrm>
            <a:off x="2955341" y="217488"/>
            <a:ext cx="9725609" cy="479425"/>
            <a:chOff x="5948627" y="217491"/>
            <a:chExt cx="6732270" cy="479211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55B02322-36B1-1179-9CBD-D6F6CC31374D}"/>
                </a:ext>
              </a:extLst>
            </p:cNvPr>
            <p:cNvSpPr/>
            <p:nvPr/>
          </p:nvSpPr>
          <p:spPr>
            <a:xfrm>
              <a:off x="5948627" y="217491"/>
              <a:ext cx="6719570" cy="328783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ED9A4D7D-4B19-CDCB-3071-D474A7CD498A}"/>
                </a:ext>
              </a:extLst>
            </p:cNvPr>
            <p:cNvSpPr/>
            <p:nvPr/>
          </p:nvSpPr>
          <p:spPr>
            <a:xfrm flipV="1">
              <a:off x="5961327" y="620536"/>
              <a:ext cx="6719570" cy="76166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BE734C4-A3D6-D684-F01F-29BB0F9B9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872363"/>
              </p:ext>
            </p:extLst>
          </p:nvPr>
        </p:nvGraphicFramePr>
        <p:xfrm>
          <a:off x="1512619" y="1435745"/>
          <a:ext cx="9372397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943">
                  <a:extLst>
                    <a:ext uri="{9D8B030D-6E8A-4147-A177-3AD203B41FA5}">
                      <a16:colId xmlns:a16="http://schemas.microsoft.com/office/drawing/2014/main" val="1761047103"/>
                    </a:ext>
                  </a:extLst>
                </a:gridCol>
                <a:gridCol w="1072815">
                  <a:extLst>
                    <a:ext uri="{9D8B030D-6E8A-4147-A177-3AD203B41FA5}">
                      <a16:colId xmlns:a16="http://schemas.microsoft.com/office/drawing/2014/main" val="3291906582"/>
                    </a:ext>
                  </a:extLst>
                </a:gridCol>
                <a:gridCol w="732123">
                  <a:extLst>
                    <a:ext uri="{9D8B030D-6E8A-4147-A177-3AD203B41FA5}">
                      <a16:colId xmlns:a16="http://schemas.microsoft.com/office/drawing/2014/main" val="2594948121"/>
                    </a:ext>
                  </a:extLst>
                </a:gridCol>
                <a:gridCol w="6594516">
                  <a:extLst>
                    <a:ext uri="{9D8B030D-6E8A-4147-A177-3AD203B41FA5}">
                      <a16:colId xmlns:a16="http://schemas.microsoft.com/office/drawing/2014/main" val="3881667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学号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角色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主要职责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68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向宇涵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2213230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组长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完成前后端的主要页面的</a:t>
                      </a:r>
                      <a:r>
                        <a:rPr lang="en-US" altLang="zh-CN" dirty="0"/>
                        <a:t>CSS</a:t>
                      </a:r>
                      <a:r>
                        <a:rPr lang="zh-CN" altLang="en-US" dirty="0"/>
                        <a:t>设计与网页整体风格的确定，完成后端主要功能逻辑页面，负责导航栏之间的跳转逻辑问题。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880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杨楠欣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2313501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组员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确定大作业选题、设计初步数据表以及</a:t>
                      </a:r>
                      <a:r>
                        <a:rPr lang="en-US" altLang="zh-CN" dirty="0"/>
                        <a:t>ER</a:t>
                      </a:r>
                      <a:r>
                        <a:rPr lang="zh-CN" altLang="en-US" dirty="0"/>
                        <a:t>图，完成一键部署方法研究与落地，负责前端主页的搭建，完成后端主要功能逻辑页面的编写。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496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邵莫涵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2311366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组员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确定不同身份对数据表的权限关系，完成</a:t>
                      </a:r>
                      <a:r>
                        <a:rPr lang="en-US" altLang="zh-CN" dirty="0"/>
                        <a:t>Controller</a:t>
                      </a:r>
                      <a:r>
                        <a:rPr lang="zh-CN" altLang="en-US" dirty="0"/>
                        <a:t>设计，完成前端的主要功能页面部分，完善后端角色对表项增、改功能的完善。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791182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5DB57DBB-D859-3F64-E6E4-497BB7CB08B4}"/>
              </a:ext>
            </a:extLst>
          </p:cNvPr>
          <p:cNvSpPr txBox="1"/>
          <p:nvPr/>
        </p:nvSpPr>
        <p:spPr>
          <a:xfrm>
            <a:off x="3707180" y="4425960"/>
            <a:ext cx="64702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1" dirty="0">
                <a:solidFill>
                  <a:schemeClr val="tx1"/>
                </a:solidFill>
                <a:sym typeface="+mn-ea"/>
              </a:rPr>
              <a:t>1. </a:t>
            </a:r>
            <a:r>
              <a:rPr lang="zh-CN" altLang="en-US" sz="1800" b="1" dirty="0">
                <a:solidFill>
                  <a:schemeClr val="tx1"/>
                </a:solidFill>
                <a:sym typeface="+mn-ea"/>
              </a:rPr>
              <a:t>团队作业</a:t>
            </a:r>
            <a:r>
              <a:rPr lang="en-US" altLang="zh-CN" sz="1800" b="1" dirty="0">
                <a:solidFill>
                  <a:schemeClr val="tx1"/>
                </a:solidFill>
                <a:sym typeface="+mn-ea"/>
              </a:rPr>
              <a:t>1——</a:t>
            </a:r>
            <a:r>
              <a:rPr lang="zh-CN" altLang="en-US" sz="1800" b="1" dirty="0">
                <a:solidFill>
                  <a:schemeClr val="tx1"/>
                </a:solidFill>
                <a:sym typeface="+mn-ea"/>
              </a:rPr>
              <a:t>需求文档</a:t>
            </a:r>
            <a:r>
              <a:rPr lang="en-US" altLang="zh-CN" sz="1800" b="1" dirty="0">
                <a:solidFill>
                  <a:schemeClr val="tx1"/>
                </a:solidFill>
                <a:sym typeface="+mn-ea"/>
              </a:rPr>
              <a:t>——</a:t>
            </a:r>
            <a:r>
              <a:rPr lang="zh-CN" altLang="en-US" b="1" dirty="0">
                <a:sym typeface="+mn-ea"/>
              </a:rPr>
              <a:t>向宇涵</a:t>
            </a:r>
            <a:endParaRPr lang="zh-CN" altLang="en-US" sz="1800" b="1" dirty="0">
              <a:solidFill>
                <a:schemeClr val="tx1"/>
              </a:solidFill>
            </a:endParaRPr>
          </a:p>
          <a:p>
            <a:r>
              <a:rPr lang="en-US" altLang="zh-CN" sz="1800" b="1" dirty="0">
                <a:solidFill>
                  <a:schemeClr val="tx1"/>
                </a:solidFill>
                <a:sym typeface="+mn-ea"/>
              </a:rPr>
              <a:t>2. </a:t>
            </a:r>
            <a:r>
              <a:rPr lang="zh-CN" altLang="en-US" sz="1800" b="1" dirty="0">
                <a:solidFill>
                  <a:schemeClr val="tx1"/>
                </a:solidFill>
                <a:sym typeface="+mn-ea"/>
              </a:rPr>
              <a:t>团队作业</a:t>
            </a:r>
            <a:r>
              <a:rPr lang="en-US" altLang="zh-CN" sz="1800" b="1" dirty="0">
                <a:solidFill>
                  <a:schemeClr val="tx1"/>
                </a:solidFill>
                <a:sym typeface="+mn-ea"/>
              </a:rPr>
              <a:t>2——</a:t>
            </a:r>
            <a:r>
              <a:rPr lang="zh-CN" altLang="en-US" sz="1800" b="1" dirty="0">
                <a:solidFill>
                  <a:schemeClr val="tx1"/>
                </a:solidFill>
                <a:sym typeface="+mn-ea"/>
              </a:rPr>
              <a:t>设计文档</a:t>
            </a:r>
            <a:r>
              <a:rPr lang="en-US" altLang="zh-CN" sz="1800" b="1" dirty="0">
                <a:solidFill>
                  <a:schemeClr val="tx1"/>
                </a:solidFill>
                <a:sym typeface="+mn-ea"/>
              </a:rPr>
              <a:t>——</a:t>
            </a:r>
            <a:r>
              <a:rPr lang="zh-CN" altLang="en-US" b="1" dirty="0">
                <a:sym typeface="+mn-ea"/>
              </a:rPr>
              <a:t>向宇涵</a:t>
            </a:r>
            <a:endParaRPr lang="zh-CN" altLang="en-US" sz="1800" b="1" dirty="0">
              <a:solidFill>
                <a:schemeClr val="tx1"/>
              </a:solidFill>
            </a:endParaRPr>
          </a:p>
          <a:p>
            <a:pPr algn="l"/>
            <a:r>
              <a:rPr lang="en-US" altLang="zh-CN" sz="1800" b="1" dirty="0">
                <a:solidFill>
                  <a:schemeClr val="tx1"/>
                </a:solidFill>
                <a:sym typeface="+mn-ea"/>
              </a:rPr>
              <a:t>3. </a:t>
            </a:r>
            <a:r>
              <a:rPr lang="zh-CN" altLang="en-US" sz="1800" b="1" dirty="0">
                <a:solidFill>
                  <a:schemeClr val="tx1"/>
                </a:solidFill>
                <a:sym typeface="+mn-ea"/>
              </a:rPr>
              <a:t>团队作业</a:t>
            </a:r>
            <a:r>
              <a:rPr lang="en-US" altLang="zh-CN" sz="1800" b="1" dirty="0">
                <a:solidFill>
                  <a:schemeClr val="tx1"/>
                </a:solidFill>
                <a:sym typeface="+mn-ea"/>
              </a:rPr>
              <a:t>3——</a:t>
            </a:r>
            <a:r>
              <a:rPr lang="zh-CN" altLang="en-US" sz="1800" b="1" dirty="0">
                <a:solidFill>
                  <a:schemeClr val="tx1"/>
                </a:solidFill>
                <a:sym typeface="+mn-ea"/>
              </a:rPr>
              <a:t>实现文档</a:t>
            </a:r>
            <a:r>
              <a:rPr lang="en-US" altLang="zh-CN" sz="1800" b="1" dirty="0">
                <a:solidFill>
                  <a:schemeClr val="tx1"/>
                </a:solidFill>
                <a:sym typeface="+mn-ea"/>
              </a:rPr>
              <a:t>——</a:t>
            </a:r>
            <a:r>
              <a:rPr lang="zh-CN" altLang="en-US" b="1" dirty="0">
                <a:sym typeface="+mn-ea"/>
              </a:rPr>
              <a:t>邵莫涵</a:t>
            </a:r>
            <a:endParaRPr lang="zh-CN" altLang="en-US" sz="1800" b="1" dirty="0">
              <a:solidFill>
                <a:schemeClr val="tx1"/>
              </a:solidFill>
            </a:endParaRPr>
          </a:p>
          <a:p>
            <a:pPr algn="l"/>
            <a:r>
              <a:rPr lang="en-US" altLang="zh-CN" sz="1800" b="1" dirty="0">
                <a:solidFill>
                  <a:schemeClr val="tx1"/>
                </a:solidFill>
                <a:sym typeface="+mn-ea"/>
              </a:rPr>
              <a:t>4. </a:t>
            </a:r>
            <a:r>
              <a:rPr lang="zh-CN" altLang="en-US" sz="1800" b="1" dirty="0">
                <a:solidFill>
                  <a:schemeClr val="tx1"/>
                </a:solidFill>
                <a:sym typeface="+mn-ea"/>
              </a:rPr>
              <a:t>团队作业</a:t>
            </a:r>
            <a:r>
              <a:rPr lang="en-US" altLang="zh-CN" sz="1800" b="1" dirty="0">
                <a:solidFill>
                  <a:schemeClr val="tx1"/>
                </a:solidFill>
                <a:sym typeface="+mn-ea"/>
              </a:rPr>
              <a:t>4——</a:t>
            </a:r>
            <a:r>
              <a:rPr lang="zh-CN" altLang="en-US" sz="1800" b="1" dirty="0">
                <a:solidFill>
                  <a:schemeClr val="tx1"/>
                </a:solidFill>
                <a:sym typeface="+mn-ea"/>
              </a:rPr>
              <a:t>用户手册</a:t>
            </a:r>
            <a:r>
              <a:rPr lang="en-US" altLang="zh-CN" sz="1800" b="1" dirty="0">
                <a:solidFill>
                  <a:schemeClr val="tx1"/>
                </a:solidFill>
                <a:sym typeface="+mn-ea"/>
              </a:rPr>
              <a:t>——</a:t>
            </a:r>
            <a:r>
              <a:rPr lang="zh-CN" altLang="en-US" sz="1800" b="1" dirty="0">
                <a:solidFill>
                  <a:schemeClr val="tx1"/>
                </a:solidFill>
                <a:sym typeface="+mn-ea"/>
              </a:rPr>
              <a:t>杨楠欣</a:t>
            </a:r>
            <a:endParaRPr lang="zh-CN" altLang="en-US" sz="1800" b="1" dirty="0">
              <a:solidFill>
                <a:schemeClr val="tx1"/>
              </a:solidFill>
            </a:endParaRPr>
          </a:p>
          <a:p>
            <a:pPr algn="l"/>
            <a:r>
              <a:rPr lang="en-US" altLang="zh-CN" sz="1800" b="1" dirty="0">
                <a:solidFill>
                  <a:schemeClr val="tx1"/>
                </a:solidFill>
                <a:sym typeface="+mn-ea"/>
              </a:rPr>
              <a:t>5. </a:t>
            </a:r>
            <a:r>
              <a:rPr lang="zh-CN" altLang="en-US" sz="1800" b="1" dirty="0">
                <a:solidFill>
                  <a:schemeClr val="tx1"/>
                </a:solidFill>
                <a:sym typeface="+mn-ea"/>
              </a:rPr>
              <a:t>团队作业</a:t>
            </a:r>
            <a:r>
              <a:rPr lang="en-US" altLang="zh-CN" sz="1800" b="1" dirty="0">
                <a:solidFill>
                  <a:schemeClr val="tx1"/>
                </a:solidFill>
                <a:sym typeface="+mn-ea"/>
              </a:rPr>
              <a:t>5——</a:t>
            </a:r>
            <a:r>
              <a:rPr lang="zh-CN" altLang="en-US" sz="1800" b="1" dirty="0">
                <a:solidFill>
                  <a:schemeClr val="tx1"/>
                </a:solidFill>
                <a:sym typeface="+mn-ea"/>
              </a:rPr>
              <a:t>部署文档</a:t>
            </a:r>
            <a:r>
              <a:rPr lang="en-US" altLang="zh-CN" sz="1800" b="1" dirty="0">
                <a:solidFill>
                  <a:schemeClr val="tx1"/>
                </a:solidFill>
                <a:sym typeface="+mn-ea"/>
              </a:rPr>
              <a:t>——</a:t>
            </a:r>
            <a:r>
              <a:rPr lang="zh-CN" altLang="en-US" b="1" dirty="0">
                <a:sym typeface="+mn-ea"/>
              </a:rPr>
              <a:t>杨楠欣</a:t>
            </a:r>
            <a:endParaRPr lang="zh-CN" altLang="en-US" sz="1800" b="1" dirty="0">
              <a:solidFill>
                <a:schemeClr val="tx1"/>
              </a:solidFill>
            </a:endParaRPr>
          </a:p>
          <a:p>
            <a:pPr algn="l"/>
            <a:r>
              <a:rPr lang="en-US" altLang="zh-CN" sz="1800" b="1" dirty="0">
                <a:solidFill>
                  <a:schemeClr val="tx1"/>
                </a:solidFill>
                <a:sym typeface="+mn-ea"/>
              </a:rPr>
              <a:t>6. </a:t>
            </a:r>
            <a:r>
              <a:rPr lang="zh-CN" altLang="en-US" sz="1800" b="1" dirty="0">
                <a:solidFill>
                  <a:schemeClr val="tx1"/>
                </a:solidFill>
                <a:sym typeface="+mn-ea"/>
              </a:rPr>
              <a:t>团队作业</a:t>
            </a:r>
            <a:r>
              <a:rPr lang="en-US" altLang="zh-CN" sz="1800" b="1" dirty="0">
                <a:solidFill>
                  <a:schemeClr val="tx1"/>
                </a:solidFill>
                <a:sym typeface="+mn-ea"/>
              </a:rPr>
              <a:t>6——</a:t>
            </a:r>
            <a:r>
              <a:rPr lang="zh-CN" altLang="en-US" sz="1800" b="1" dirty="0">
                <a:solidFill>
                  <a:schemeClr val="tx1"/>
                </a:solidFill>
                <a:sym typeface="+mn-ea"/>
              </a:rPr>
              <a:t>项目展示</a:t>
            </a:r>
            <a:r>
              <a:rPr lang="en-US" altLang="zh-CN" sz="1800" b="1" dirty="0">
                <a:solidFill>
                  <a:schemeClr val="tx1"/>
                </a:solidFill>
                <a:sym typeface="+mn-ea"/>
              </a:rPr>
              <a:t>——</a:t>
            </a:r>
            <a:r>
              <a:rPr lang="zh-CN" altLang="en-US" sz="1800" b="1" dirty="0">
                <a:solidFill>
                  <a:schemeClr val="tx1"/>
                </a:solidFill>
                <a:sym typeface="+mn-ea"/>
              </a:rPr>
              <a:t>邵莫涵（</a:t>
            </a:r>
            <a:r>
              <a:rPr lang="en-US" altLang="zh-CN" sz="1800" b="1" dirty="0">
                <a:solidFill>
                  <a:schemeClr val="tx1"/>
                </a:solidFill>
                <a:sym typeface="+mn-ea"/>
              </a:rPr>
              <a:t>PPT</a:t>
            </a:r>
            <a:r>
              <a:rPr lang="zh-CN" altLang="en-US" sz="1800" b="1" dirty="0">
                <a:solidFill>
                  <a:schemeClr val="tx1"/>
                </a:solidFill>
                <a:sym typeface="+mn-ea"/>
              </a:rPr>
              <a:t>）</a:t>
            </a:r>
            <a:endParaRPr lang="en-US" altLang="zh-CN" sz="1800" b="1" dirty="0">
              <a:solidFill>
                <a:schemeClr val="tx1"/>
              </a:solidFill>
            </a:endParaRPr>
          </a:p>
          <a:p>
            <a:r>
              <a:rPr lang="en-US" altLang="zh-CN" sz="1800" b="1" dirty="0">
                <a:solidFill>
                  <a:schemeClr val="tx1"/>
                </a:solidFill>
                <a:sym typeface="+mn-ea"/>
              </a:rPr>
              <a:t>7. </a:t>
            </a:r>
            <a:r>
              <a:rPr lang="zh-CN" altLang="en-US" sz="1800" b="1" dirty="0">
                <a:solidFill>
                  <a:schemeClr val="tx1"/>
                </a:solidFill>
                <a:sym typeface="+mn-ea"/>
              </a:rPr>
              <a:t>团队作业</a:t>
            </a:r>
            <a:r>
              <a:rPr lang="en-US" altLang="zh-CN" sz="1800" b="1" dirty="0">
                <a:solidFill>
                  <a:schemeClr val="tx1"/>
                </a:solidFill>
                <a:sym typeface="+mn-ea"/>
              </a:rPr>
              <a:t>7——</a:t>
            </a:r>
            <a:r>
              <a:rPr lang="zh-CN" altLang="en-US" sz="1800" b="1" dirty="0">
                <a:solidFill>
                  <a:schemeClr val="tx1"/>
                </a:solidFill>
                <a:sym typeface="+mn-ea"/>
              </a:rPr>
              <a:t>录屏讲解</a:t>
            </a:r>
            <a:r>
              <a:rPr lang="en-US" altLang="zh-CN" sz="1800" b="1" dirty="0">
                <a:solidFill>
                  <a:schemeClr val="tx1"/>
                </a:solidFill>
                <a:sym typeface="+mn-ea"/>
              </a:rPr>
              <a:t>——</a:t>
            </a:r>
            <a:r>
              <a:rPr lang="zh-CN" altLang="en-US" b="1" dirty="0">
                <a:sym typeface="+mn-ea"/>
              </a:rPr>
              <a:t>向宇涵、杨楠欣、邵莫涵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04389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A03B2-57C7-EA38-7C20-ED383B3D2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8057645-0E4F-A241-89EA-07388699D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863" y="2902963"/>
            <a:ext cx="3126902" cy="2633562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3E62F91-8DC1-CB1F-8115-79FC56A0F97F}"/>
              </a:ext>
            </a:extLst>
          </p:cNvPr>
          <p:cNvGrpSpPr/>
          <p:nvPr/>
        </p:nvGrpSpPr>
        <p:grpSpPr>
          <a:xfrm>
            <a:off x="-254000" y="201613"/>
            <a:ext cx="898525" cy="521970"/>
            <a:chOff x="-254000" y="201683"/>
            <a:chExt cx="898070" cy="521317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A117AAAF-C3BA-5CD5-DDEC-E4A6F5A37279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1267" name="文本框 11">
              <a:extLst>
                <a:ext uri="{FF2B5EF4-FFF2-40B4-BE49-F238E27FC236}">
                  <a16:creationId xmlns:a16="http://schemas.microsoft.com/office/drawing/2014/main" id="{019EA606-F413-6464-573B-2D7328A95407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13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B53C354-AFE1-8481-4511-FE2E8E4F1D99}"/>
              </a:ext>
            </a:extLst>
          </p:cNvPr>
          <p:cNvSpPr txBox="1"/>
          <p:nvPr/>
        </p:nvSpPr>
        <p:spPr>
          <a:xfrm>
            <a:off x="701675" y="144463"/>
            <a:ext cx="1826133" cy="584771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 anchorCtr="0">
            <a:spAutoFit/>
          </a:bodyPr>
          <a:lstStyle/>
          <a:p>
            <a:r>
              <a:rPr lang="zh-CN" altLang="en-US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5F137B6-4C6E-0317-5542-2A40419750D8}"/>
              </a:ext>
            </a:extLst>
          </p:cNvPr>
          <p:cNvGrpSpPr/>
          <p:nvPr/>
        </p:nvGrpSpPr>
        <p:grpSpPr>
          <a:xfrm>
            <a:off x="2955341" y="217488"/>
            <a:ext cx="9725609" cy="479425"/>
            <a:chOff x="5948627" y="217491"/>
            <a:chExt cx="6732270" cy="479211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ED2CCD59-BF43-2105-4693-682A4FB5CB8B}"/>
                </a:ext>
              </a:extLst>
            </p:cNvPr>
            <p:cNvSpPr/>
            <p:nvPr/>
          </p:nvSpPr>
          <p:spPr>
            <a:xfrm>
              <a:off x="5948627" y="217491"/>
              <a:ext cx="6719570" cy="328783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AB07840F-F781-4C58-A283-D037035F0870}"/>
                </a:ext>
              </a:extLst>
            </p:cNvPr>
            <p:cNvSpPr/>
            <p:nvPr/>
          </p:nvSpPr>
          <p:spPr>
            <a:xfrm flipV="1">
              <a:off x="5961327" y="620536"/>
              <a:ext cx="6719570" cy="76166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2268ACD-8C5A-5FAC-87DD-28898C22ACA5}"/>
              </a:ext>
            </a:extLst>
          </p:cNvPr>
          <p:cNvSpPr txBox="1"/>
          <p:nvPr/>
        </p:nvSpPr>
        <p:spPr>
          <a:xfrm>
            <a:off x="2238451" y="947863"/>
            <a:ext cx="97931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b="1" dirty="0">
                <a:solidFill>
                  <a:schemeClr val="tx1"/>
                </a:solidFill>
                <a:sym typeface="+mn-ea"/>
              </a:rPr>
              <a:t>对于</a:t>
            </a:r>
            <a:r>
              <a:rPr lang="en-US" altLang="zh-CN" sz="1800" b="1" dirty="0">
                <a:solidFill>
                  <a:schemeClr val="tx1"/>
                </a:solidFill>
                <a:sym typeface="+mn-ea"/>
              </a:rPr>
              <a:t>MCV</a:t>
            </a:r>
            <a:r>
              <a:rPr lang="zh-CN" altLang="en-US" sz="1800" b="1" dirty="0">
                <a:solidFill>
                  <a:schemeClr val="tx1"/>
                </a:solidFill>
                <a:sym typeface="+mn-ea"/>
              </a:rPr>
              <a:t>三个组件，每个组员都至少完整的实现了一次全流程的修改。</a:t>
            </a:r>
            <a:endParaRPr lang="en-US" altLang="zh-CN" sz="1800" b="1" dirty="0">
              <a:solidFill>
                <a:schemeClr val="tx1"/>
              </a:solidFill>
              <a:sym typeface="+mn-ea"/>
            </a:endParaRPr>
          </a:p>
          <a:p>
            <a:pPr algn="l"/>
            <a:r>
              <a:rPr lang="zh-CN" altLang="en-US" sz="1800" b="1" dirty="0">
                <a:solidFill>
                  <a:schemeClr val="tx1"/>
                </a:solidFill>
                <a:sym typeface="+mn-ea"/>
              </a:rPr>
              <a:t>通过</a:t>
            </a:r>
            <a:r>
              <a:rPr lang="en-US" altLang="zh-CN" sz="1800" b="1" dirty="0" err="1">
                <a:solidFill>
                  <a:schemeClr val="tx1"/>
                </a:solidFill>
                <a:sym typeface="+mn-ea"/>
              </a:rPr>
              <a:t>VSCode</a:t>
            </a:r>
            <a:r>
              <a:rPr lang="zh-CN" altLang="en-US" sz="1800" b="1" dirty="0">
                <a:solidFill>
                  <a:schemeClr val="tx1"/>
                </a:solidFill>
                <a:sym typeface="+mn-ea"/>
              </a:rPr>
              <a:t>的</a:t>
            </a:r>
            <a:r>
              <a:rPr lang="en-US" altLang="zh-CN" sz="1800" b="1" dirty="0">
                <a:solidFill>
                  <a:schemeClr val="tx1"/>
                </a:solidFill>
                <a:sym typeface="+mn-ea"/>
              </a:rPr>
              <a:t>timeline</a:t>
            </a:r>
            <a:r>
              <a:rPr lang="zh-CN" altLang="en-US" sz="1800" b="1" dirty="0">
                <a:solidFill>
                  <a:schemeClr val="tx1"/>
                </a:solidFill>
                <a:sym typeface="+mn-ea"/>
              </a:rPr>
              <a:t>，我们可以统计出来每个组员完成了哪些修改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82D5B3D8-8011-DBB6-3267-06ECE2F9D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17" y="3015102"/>
            <a:ext cx="3212236" cy="23076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70724E8-EB7E-75E2-EFEB-BED745BA3036}"/>
              </a:ext>
            </a:extLst>
          </p:cNvPr>
          <p:cNvSpPr txBox="1"/>
          <p:nvPr/>
        </p:nvSpPr>
        <p:spPr>
          <a:xfrm>
            <a:off x="1180266" y="2257517"/>
            <a:ext cx="9372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b="1" dirty="0">
                <a:solidFill>
                  <a:schemeClr val="tx1"/>
                </a:solidFill>
                <a:sym typeface="+mn-ea"/>
              </a:rPr>
              <a:t>这里只展示后端文件夹中的</a:t>
            </a:r>
            <a:r>
              <a:rPr lang="en-US" altLang="zh-CN" sz="1800" b="1" dirty="0">
                <a:solidFill>
                  <a:schemeClr val="tx1"/>
                </a:solidFill>
                <a:sym typeface="+mn-ea"/>
              </a:rPr>
              <a:t>MCV</a:t>
            </a:r>
            <a:r>
              <a:rPr lang="zh-CN" altLang="en-US" sz="1800" b="1" dirty="0">
                <a:solidFill>
                  <a:schemeClr val="tx1"/>
                </a:solidFill>
                <a:sym typeface="+mn-ea"/>
              </a:rPr>
              <a:t>三个组件，因为前段文件夹较为散乱所以不特此贴出：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758827-9E2D-86AB-92D6-431ACBE83134}"/>
              </a:ext>
            </a:extLst>
          </p:cNvPr>
          <p:cNvSpPr txBox="1"/>
          <p:nvPr/>
        </p:nvSpPr>
        <p:spPr>
          <a:xfrm>
            <a:off x="2883266" y="3151116"/>
            <a:ext cx="70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邵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EDD140B-0962-C513-AEFB-4A86541517AE}"/>
              </a:ext>
            </a:extLst>
          </p:cNvPr>
          <p:cNvSpPr txBox="1"/>
          <p:nvPr/>
        </p:nvSpPr>
        <p:spPr>
          <a:xfrm>
            <a:off x="2883265" y="3428115"/>
            <a:ext cx="70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邵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345F39-D3B0-CF05-F080-9B4C13A8B542}"/>
              </a:ext>
            </a:extLst>
          </p:cNvPr>
          <p:cNvSpPr txBox="1"/>
          <p:nvPr/>
        </p:nvSpPr>
        <p:spPr>
          <a:xfrm>
            <a:off x="2883264" y="3649083"/>
            <a:ext cx="70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邵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63C03F7-9028-25C5-727A-1083D5586A7A}"/>
              </a:ext>
            </a:extLst>
          </p:cNvPr>
          <p:cNvSpPr txBox="1"/>
          <p:nvPr/>
        </p:nvSpPr>
        <p:spPr>
          <a:xfrm>
            <a:off x="2883264" y="3891944"/>
            <a:ext cx="70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杨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E665FD-D61B-276B-7F04-F5F13D1E67B0}"/>
              </a:ext>
            </a:extLst>
          </p:cNvPr>
          <p:cNvSpPr txBox="1"/>
          <p:nvPr/>
        </p:nvSpPr>
        <p:spPr>
          <a:xfrm>
            <a:off x="2883263" y="4612800"/>
            <a:ext cx="70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邵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77ECA11-695F-D02A-6595-316B1B665A28}"/>
              </a:ext>
            </a:extLst>
          </p:cNvPr>
          <p:cNvSpPr txBox="1"/>
          <p:nvPr/>
        </p:nvSpPr>
        <p:spPr>
          <a:xfrm>
            <a:off x="2883263" y="4378619"/>
            <a:ext cx="70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杨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4E148D2-7294-2EA7-73B3-8A9EF90DD4C5}"/>
              </a:ext>
            </a:extLst>
          </p:cNvPr>
          <p:cNvSpPr txBox="1"/>
          <p:nvPr/>
        </p:nvSpPr>
        <p:spPr>
          <a:xfrm>
            <a:off x="2883263" y="4124060"/>
            <a:ext cx="70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向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AB7A06E-9847-6896-B1E7-FD8EE6BDDCF8}"/>
              </a:ext>
            </a:extLst>
          </p:cNvPr>
          <p:cNvSpPr txBox="1"/>
          <p:nvPr/>
        </p:nvSpPr>
        <p:spPr>
          <a:xfrm>
            <a:off x="9373840" y="3627838"/>
            <a:ext cx="70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邵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233D5CB-036E-F066-DDB8-8A5404AD3DA9}"/>
              </a:ext>
            </a:extLst>
          </p:cNvPr>
          <p:cNvSpPr txBox="1"/>
          <p:nvPr/>
        </p:nvSpPr>
        <p:spPr>
          <a:xfrm>
            <a:off x="2883262" y="4868014"/>
            <a:ext cx="70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杨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8D829EE-A520-2B4B-91A3-61B9E2E4A615}"/>
              </a:ext>
            </a:extLst>
          </p:cNvPr>
          <p:cNvSpPr txBox="1"/>
          <p:nvPr/>
        </p:nvSpPr>
        <p:spPr>
          <a:xfrm>
            <a:off x="3157185" y="4864888"/>
            <a:ext cx="70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向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3151C30-E04D-9CE6-0E94-F7F2F0157788}"/>
              </a:ext>
            </a:extLst>
          </p:cNvPr>
          <p:cNvSpPr txBox="1"/>
          <p:nvPr/>
        </p:nvSpPr>
        <p:spPr>
          <a:xfrm>
            <a:off x="2883261" y="5085856"/>
            <a:ext cx="70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邵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7" name="图片 26" descr="图形用户界面, 文本&#10;&#10;AI 生成的内容可能不正确。">
            <a:extLst>
              <a:ext uri="{FF2B5EF4-FFF2-40B4-BE49-F238E27FC236}">
                <a16:creationId xmlns:a16="http://schemas.microsoft.com/office/drawing/2014/main" id="{CA0B7A75-2DC3-420D-0A56-2281BCF14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841" y="2858002"/>
            <a:ext cx="2845823" cy="2594259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EC520F3E-8B7B-6E7A-BD08-208487BED706}"/>
              </a:ext>
            </a:extLst>
          </p:cNvPr>
          <p:cNvSpPr txBox="1"/>
          <p:nvPr/>
        </p:nvSpPr>
        <p:spPr>
          <a:xfrm>
            <a:off x="6531503" y="3350839"/>
            <a:ext cx="70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邵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EAF8972-12DE-48A3-8F51-236FFCD462CC}"/>
              </a:ext>
            </a:extLst>
          </p:cNvPr>
          <p:cNvSpPr txBox="1"/>
          <p:nvPr/>
        </p:nvSpPr>
        <p:spPr>
          <a:xfrm>
            <a:off x="6531504" y="4180259"/>
            <a:ext cx="70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向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7A034E9-795F-FDF2-D2BA-4F9F616B3743}"/>
              </a:ext>
            </a:extLst>
          </p:cNvPr>
          <p:cNvSpPr txBox="1"/>
          <p:nvPr/>
        </p:nvSpPr>
        <p:spPr>
          <a:xfrm>
            <a:off x="6506152" y="3635271"/>
            <a:ext cx="70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向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08576E1-A187-571D-ECD3-A754494FDF9A}"/>
              </a:ext>
            </a:extLst>
          </p:cNvPr>
          <p:cNvSpPr txBox="1"/>
          <p:nvPr/>
        </p:nvSpPr>
        <p:spPr>
          <a:xfrm>
            <a:off x="9461908" y="5066239"/>
            <a:ext cx="70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向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8935905-B70E-53FE-EBC1-115B7CE87CDA}"/>
              </a:ext>
            </a:extLst>
          </p:cNvPr>
          <p:cNvSpPr txBox="1"/>
          <p:nvPr/>
        </p:nvSpPr>
        <p:spPr>
          <a:xfrm>
            <a:off x="9461908" y="5301382"/>
            <a:ext cx="70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向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F656F44-1AAF-998D-3F62-B7CD97393237}"/>
              </a:ext>
            </a:extLst>
          </p:cNvPr>
          <p:cNvSpPr txBox="1"/>
          <p:nvPr/>
        </p:nvSpPr>
        <p:spPr>
          <a:xfrm>
            <a:off x="6556855" y="4689640"/>
            <a:ext cx="70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向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D24C581-9FDD-E0A1-251D-0BEF0B42A695}"/>
              </a:ext>
            </a:extLst>
          </p:cNvPr>
          <p:cNvSpPr txBox="1"/>
          <p:nvPr/>
        </p:nvSpPr>
        <p:spPr>
          <a:xfrm>
            <a:off x="9441245" y="4556825"/>
            <a:ext cx="70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向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E044131-98F6-A9D6-82CC-005CEF1AF73B}"/>
              </a:ext>
            </a:extLst>
          </p:cNvPr>
          <p:cNvSpPr txBox="1"/>
          <p:nvPr/>
        </p:nvSpPr>
        <p:spPr>
          <a:xfrm>
            <a:off x="9373840" y="3374244"/>
            <a:ext cx="70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杨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9650360-F19E-A6CE-3C65-A9430DD792DF}"/>
              </a:ext>
            </a:extLst>
          </p:cNvPr>
          <p:cNvSpPr txBox="1"/>
          <p:nvPr/>
        </p:nvSpPr>
        <p:spPr>
          <a:xfrm>
            <a:off x="9385125" y="3878132"/>
            <a:ext cx="70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杨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BE075B9-6CFB-6A47-CD77-64ADBB1386D5}"/>
              </a:ext>
            </a:extLst>
          </p:cNvPr>
          <p:cNvSpPr txBox="1"/>
          <p:nvPr/>
        </p:nvSpPr>
        <p:spPr>
          <a:xfrm>
            <a:off x="6556855" y="4445492"/>
            <a:ext cx="70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杨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CD72FA4-D405-ACD9-96B0-75D48E6D4C8F}"/>
              </a:ext>
            </a:extLst>
          </p:cNvPr>
          <p:cNvSpPr txBox="1"/>
          <p:nvPr/>
        </p:nvSpPr>
        <p:spPr>
          <a:xfrm>
            <a:off x="9416861" y="4114365"/>
            <a:ext cx="70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杨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90E8600-7C30-42C5-960C-9D09D3774AA9}"/>
              </a:ext>
            </a:extLst>
          </p:cNvPr>
          <p:cNvSpPr txBox="1"/>
          <p:nvPr/>
        </p:nvSpPr>
        <p:spPr>
          <a:xfrm>
            <a:off x="6572882" y="5179429"/>
            <a:ext cx="70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杨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5343376-A02B-B4E5-0037-D347DDC41EBE}"/>
              </a:ext>
            </a:extLst>
          </p:cNvPr>
          <p:cNvSpPr txBox="1"/>
          <p:nvPr/>
        </p:nvSpPr>
        <p:spPr>
          <a:xfrm>
            <a:off x="9429053" y="4335711"/>
            <a:ext cx="70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杨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0340ECB-E2DB-564F-A8A0-1F8A7631DE7C}"/>
              </a:ext>
            </a:extLst>
          </p:cNvPr>
          <p:cNvSpPr txBox="1"/>
          <p:nvPr/>
        </p:nvSpPr>
        <p:spPr>
          <a:xfrm>
            <a:off x="9453437" y="4780090"/>
            <a:ext cx="70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邵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2EFB526-A3EC-ADF7-9AC0-EDFE72FB6C53}"/>
              </a:ext>
            </a:extLst>
          </p:cNvPr>
          <p:cNvSpPr txBox="1"/>
          <p:nvPr/>
        </p:nvSpPr>
        <p:spPr>
          <a:xfrm>
            <a:off x="9373840" y="3114606"/>
            <a:ext cx="70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邵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BBD231F-27ED-5321-1B9A-BBB5A21DBB2D}"/>
              </a:ext>
            </a:extLst>
          </p:cNvPr>
          <p:cNvSpPr txBox="1"/>
          <p:nvPr/>
        </p:nvSpPr>
        <p:spPr>
          <a:xfrm>
            <a:off x="6544179" y="3913542"/>
            <a:ext cx="70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邵</a:t>
            </a:r>
            <a:endParaRPr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07003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9F9BA-A9F1-8283-3548-4A0AF24E2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97ED4E3-7ED3-F459-E0BE-D2368BD3E5C1}"/>
              </a:ext>
            </a:extLst>
          </p:cNvPr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A9225F1-6DD6-02CA-1371-70EBCD898803}"/>
              </a:ext>
            </a:extLst>
          </p:cNvPr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17A1F58-3773-42AC-0335-733603B26A79}"/>
              </a:ext>
            </a:extLst>
          </p:cNvPr>
          <p:cNvGrpSpPr>
            <a:grpSpLocks/>
          </p:cNvGrpSpPr>
          <p:nvPr/>
        </p:nvGrpSpPr>
        <p:grpSpPr bwMode="auto"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5D79BD8-BB4E-3AE4-FC09-52169CA8FE90}"/>
                </a:ext>
              </a:extLst>
            </p:cNvPr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7173" name="文本框 13">
              <a:extLst>
                <a:ext uri="{FF2B5EF4-FFF2-40B4-BE49-F238E27FC236}">
                  <a16:creationId xmlns:a16="http://schemas.microsoft.com/office/drawing/2014/main" id="{9478CE50-CBA9-4FA4-F502-0652805932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7285" y="2903577"/>
              <a:ext cx="97638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29DED31D-DA08-9F10-07B9-21B2AB0D7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9575" y="2781300"/>
            <a:ext cx="5109083" cy="83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6" tIns="45718" rIns="91436" bIns="45718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项目一键部署方法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43668F-EFC0-A32B-B426-FB9995479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173" y="3538989"/>
            <a:ext cx="1547211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4056840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3886E-3D87-9A0B-0580-A477A81C9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51CEC1A-493B-A83C-97CF-7F54A52D7331}"/>
              </a:ext>
            </a:extLst>
          </p:cNvPr>
          <p:cNvGrpSpPr/>
          <p:nvPr/>
        </p:nvGrpSpPr>
        <p:grpSpPr>
          <a:xfrm>
            <a:off x="-254000" y="201613"/>
            <a:ext cx="898525" cy="521970"/>
            <a:chOff x="-254000" y="201683"/>
            <a:chExt cx="898070" cy="521317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70FCEF7C-B6C0-8A0C-80C7-8CAB959924CF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1267" name="文本框 11">
              <a:extLst>
                <a:ext uri="{FF2B5EF4-FFF2-40B4-BE49-F238E27FC236}">
                  <a16:creationId xmlns:a16="http://schemas.microsoft.com/office/drawing/2014/main" id="{D5C68CF5-1822-D941-1D58-EF6380F383EF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13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24A62486-242A-923C-BD91-1AB5205C9F87}"/>
              </a:ext>
            </a:extLst>
          </p:cNvPr>
          <p:cNvSpPr txBox="1"/>
          <p:nvPr/>
        </p:nvSpPr>
        <p:spPr>
          <a:xfrm>
            <a:off x="701675" y="144463"/>
            <a:ext cx="2646870" cy="584771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 anchorCtr="0">
            <a:spAutoFit/>
          </a:bodyPr>
          <a:lstStyle/>
          <a:p>
            <a:r>
              <a:rPr lang="zh-CN" altLang="en-US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项目部署方法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71D278C-DAE1-AD06-F1BA-E0DB142F4BD3}"/>
              </a:ext>
            </a:extLst>
          </p:cNvPr>
          <p:cNvGrpSpPr/>
          <p:nvPr/>
        </p:nvGrpSpPr>
        <p:grpSpPr>
          <a:xfrm>
            <a:off x="3516421" y="217488"/>
            <a:ext cx="9164529" cy="479425"/>
            <a:chOff x="5948627" y="217491"/>
            <a:chExt cx="6732270" cy="479211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EA453565-D359-233B-D352-3A3729D0E085}"/>
                </a:ext>
              </a:extLst>
            </p:cNvPr>
            <p:cNvSpPr/>
            <p:nvPr/>
          </p:nvSpPr>
          <p:spPr>
            <a:xfrm>
              <a:off x="5948627" y="217491"/>
              <a:ext cx="6719570" cy="328783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E15DBA36-E54A-9E76-CBC8-DED8B8AC413F}"/>
                </a:ext>
              </a:extLst>
            </p:cNvPr>
            <p:cNvSpPr/>
            <p:nvPr/>
          </p:nvSpPr>
          <p:spPr>
            <a:xfrm flipV="1">
              <a:off x="5961327" y="620536"/>
              <a:ext cx="6719570" cy="76166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pic>
        <p:nvPicPr>
          <p:cNvPr id="5" name="图片 4" descr="手机屏幕截图&#10;&#10;AI 生成的内容可能不正确。">
            <a:extLst>
              <a:ext uri="{FF2B5EF4-FFF2-40B4-BE49-F238E27FC236}">
                <a16:creationId xmlns:a16="http://schemas.microsoft.com/office/drawing/2014/main" id="{D78A4E91-3AAA-1C5D-DF52-F1E010375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207" y="959066"/>
            <a:ext cx="5183122" cy="27055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C5E7528-12BE-AF79-3D6E-450980F3F540}"/>
              </a:ext>
            </a:extLst>
          </p:cNvPr>
          <p:cNvSpPr txBox="1"/>
          <p:nvPr/>
        </p:nvSpPr>
        <p:spPr>
          <a:xfrm>
            <a:off x="906501" y="2277047"/>
            <a:ext cx="3533826" cy="170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步骤一：</a:t>
            </a:r>
            <a:r>
              <a:rPr lang="zh-CN" altLang="en-US" dirty="0"/>
              <a:t>启动 </a:t>
            </a:r>
            <a:r>
              <a:rPr lang="en-US" altLang="zh-CN" dirty="0"/>
              <a:t>XAMPP </a:t>
            </a:r>
            <a:r>
              <a:rPr lang="zh-CN" altLang="en-US" dirty="0"/>
              <a:t>服务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打开 </a:t>
            </a:r>
            <a:r>
              <a:rPr lang="en-US" altLang="zh-CN" b="1" dirty="0"/>
              <a:t>XAMPP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点击 </a:t>
            </a:r>
            <a:r>
              <a:rPr lang="en-US" altLang="zh-CN" dirty="0"/>
              <a:t>Apache → Start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点击 </a:t>
            </a:r>
            <a:r>
              <a:rPr lang="en-US" altLang="zh-CN" dirty="0"/>
              <a:t>MySQL → Start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CAE03D-4D85-5183-F554-37371B1671EF}"/>
              </a:ext>
            </a:extLst>
          </p:cNvPr>
          <p:cNvSpPr txBox="1"/>
          <p:nvPr/>
        </p:nvSpPr>
        <p:spPr>
          <a:xfrm>
            <a:off x="1285671" y="1412867"/>
            <a:ext cx="2646870" cy="584771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 anchorCtr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一键部署方法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EC0C34-EB76-ACB6-D802-8EA89CA26362}"/>
              </a:ext>
            </a:extLst>
          </p:cNvPr>
          <p:cNvSpPr txBox="1"/>
          <p:nvPr/>
        </p:nvSpPr>
        <p:spPr>
          <a:xfrm>
            <a:off x="842193" y="4235670"/>
            <a:ext cx="3533826" cy="2122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步骤二：</a:t>
            </a:r>
            <a:r>
              <a:rPr lang="zh-CN" altLang="en-US" dirty="0"/>
              <a:t>执行脚本文件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右键 </a:t>
            </a:r>
            <a:r>
              <a:rPr lang="en-US" altLang="zh-CN" dirty="0"/>
              <a:t>deploy.ps1 </a:t>
            </a:r>
            <a:r>
              <a:rPr lang="zh-CN" altLang="en-US" dirty="0"/>
              <a:t>选择“以 </a:t>
            </a:r>
            <a:r>
              <a:rPr lang="en-US" altLang="zh-CN" dirty="0"/>
              <a:t>PowerShell </a:t>
            </a:r>
            <a:r>
              <a:rPr lang="zh-CN" altLang="en-US" dirty="0"/>
              <a:t>运行”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根据终端提示信息进行填写，然后进入前台链接即可。</a:t>
            </a:r>
            <a:endParaRPr lang="en-US" altLang="zh-CN" dirty="0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0585D44E-41C6-136E-9940-C6CD2DB3A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76" y="3743930"/>
            <a:ext cx="6692464" cy="289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69AF7ABE-5BE9-7B81-3531-44B791569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8121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0"/>
            <a:ext cx="12192000" cy="2427288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 rot="10800000">
            <a:off x="0" y="2493963"/>
            <a:ext cx="12192000" cy="71438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2" name="文本框 11"/>
          <p:cNvSpPr txBox="1"/>
          <p:nvPr/>
        </p:nvSpPr>
        <p:spPr>
          <a:xfrm>
            <a:off x="3536950" y="3910013"/>
            <a:ext cx="5118100" cy="11080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6B15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658473" y="5397705"/>
            <a:ext cx="2875051" cy="707478"/>
            <a:chOff x="1793560" y="5769989"/>
            <a:chExt cx="2875051" cy="707766"/>
          </a:xfrm>
        </p:grpSpPr>
        <p:sp>
          <p:nvSpPr>
            <p:cNvPr id="64519" name="文本框 16"/>
            <p:cNvSpPr txBox="1"/>
            <p:nvPr/>
          </p:nvSpPr>
          <p:spPr>
            <a:xfrm>
              <a:off x="2119795" y="5769989"/>
              <a:ext cx="2159704" cy="3067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6B15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组长：向宇涵</a:t>
              </a:r>
              <a:endParaRPr lang="zh-CN" altLang="en-US" sz="1400" dirty="0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520" name="文本框 17"/>
            <p:cNvSpPr txBox="1"/>
            <p:nvPr/>
          </p:nvSpPr>
          <p:spPr>
            <a:xfrm>
              <a:off x="1793560" y="6169852"/>
              <a:ext cx="2875051" cy="30790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6B15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小组成员：杨楠欣 邵莫涵</a:t>
              </a:r>
              <a:endParaRPr lang="zh-CN" altLang="en-US" sz="1400" dirty="0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23851" y="-24013"/>
            <a:ext cx="11544299" cy="315470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 fontAlgn="auto"/>
            <a:r>
              <a:rPr lang="en-US" altLang="zh-CN" sz="19900" b="1" strike="noStrike" noProof="1">
                <a:solidFill>
                  <a:schemeClr val="bg1">
                    <a:alpha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THANKS</a:t>
            </a:r>
            <a:endParaRPr lang="zh-CN" altLang="en-US" sz="19900" b="1" strike="noStrike" noProof="1">
              <a:solidFill>
                <a:schemeClr val="bg1">
                  <a:alpha val="10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76800" y="1196975"/>
            <a:ext cx="2438400" cy="2438400"/>
            <a:chOff x="5007734" y="902247"/>
            <a:chExt cx="2543685" cy="2543686"/>
          </a:xfrm>
        </p:grpSpPr>
        <p:sp>
          <p:nvSpPr>
            <p:cNvPr id="8" name="椭圆 7"/>
            <p:cNvSpPr/>
            <p:nvPr/>
          </p:nvSpPr>
          <p:spPr>
            <a:xfrm>
              <a:off x="5007734" y="902247"/>
              <a:ext cx="2543685" cy="254368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9" name="椭圆 8"/>
            <p:cNvSpPr/>
            <p:nvPr/>
          </p:nvSpPr>
          <p:spPr>
            <a:xfrm rot="10800000">
              <a:off x="5160137" y="1054647"/>
              <a:ext cx="2213120" cy="22131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innerShdw blurRad="88900">
                <a:prstClr val="black">
                  <a:alpha val="1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0" name="椭圆 9"/>
            <p:cNvSpPr/>
            <p:nvPr/>
          </p:nvSpPr>
          <p:spPr>
            <a:xfrm rot="10800000">
              <a:off x="5253394" y="1176935"/>
              <a:ext cx="2052364" cy="2052365"/>
            </a:xfrm>
            <a:prstGeom prst="ellipse">
              <a:avLst/>
            </a:prstGeom>
            <a:blipFill dpi="0" rotWithShape="0">
              <a:blip r:embed="rId3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sp>
        <p:nvSpPr>
          <p:cNvPr id="20" name="椭圆 19"/>
          <p:cNvSpPr/>
          <p:nvPr/>
        </p:nvSpPr>
        <p:spPr>
          <a:xfrm>
            <a:off x="4830763" y="1181100"/>
            <a:ext cx="2490788" cy="24907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64527" name="Picture 36" descr="59-南开大学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038" y="1212850"/>
            <a:ext cx="2427287" cy="24272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BE4D2D1-39E8-C955-AFFE-931A4DA27563}"/>
              </a:ext>
            </a:extLst>
          </p:cNvPr>
          <p:cNvCxnSpPr/>
          <p:nvPr/>
        </p:nvCxnSpPr>
        <p:spPr>
          <a:xfrm>
            <a:off x="4276725" y="1619250"/>
            <a:ext cx="7915275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42C59F-96CF-0D78-DEA3-B66D8DE55803}"/>
              </a:ext>
            </a:extLst>
          </p:cNvPr>
          <p:cNvGrpSpPr>
            <a:grpSpLocks/>
          </p:cNvGrpSpPr>
          <p:nvPr/>
        </p:nvGrpSpPr>
        <p:grpSpPr bwMode="auto">
          <a:xfrm>
            <a:off x="5389563" y="1257300"/>
            <a:ext cx="976312" cy="768350"/>
            <a:chOff x="5389226" y="1257300"/>
            <a:chExt cx="976380" cy="76799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895F086-2E5B-9504-5CEB-FBA789E6652B}"/>
                </a:ext>
              </a:extLst>
            </p:cNvPr>
            <p:cNvSpPr/>
            <p:nvPr/>
          </p:nvSpPr>
          <p:spPr>
            <a:xfrm>
              <a:off x="5494008" y="1257300"/>
              <a:ext cx="766815" cy="767990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124" name="文本框 16">
              <a:extLst>
                <a:ext uri="{FF2B5EF4-FFF2-40B4-BE49-F238E27FC236}">
                  <a16:creationId xmlns:a16="http://schemas.microsoft.com/office/drawing/2014/main" id="{8305AD13-01B5-BF3E-503E-72393B342B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9226" y="1351966"/>
              <a:ext cx="976380" cy="654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9B63F6C-9DEB-1AB2-9571-3D37835D974E}"/>
              </a:ext>
            </a:extLst>
          </p:cNvPr>
          <p:cNvGrpSpPr>
            <a:grpSpLocks/>
          </p:cNvGrpSpPr>
          <p:nvPr/>
        </p:nvGrpSpPr>
        <p:grpSpPr bwMode="auto">
          <a:xfrm>
            <a:off x="7767638" y="1257300"/>
            <a:ext cx="976312" cy="768350"/>
            <a:chOff x="7767862" y="1257300"/>
            <a:chExt cx="976380" cy="76799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BDC85DC-F5F0-49D1-C936-E3FBE50BB098}"/>
                </a:ext>
              </a:extLst>
            </p:cNvPr>
            <p:cNvSpPr/>
            <p:nvPr/>
          </p:nvSpPr>
          <p:spPr>
            <a:xfrm>
              <a:off x="7850418" y="1257300"/>
              <a:ext cx="768404" cy="767990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127" name="文本框 17">
              <a:extLst>
                <a:ext uri="{FF2B5EF4-FFF2-40B4-BE49-F238E27FC236}">
                  <a16:creationId xmlns:a16="http://schemas.microsoft.com/office/drawing/2014/main" id="{7C11BE00-DC91-0053-AF57-2FE0133EB6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67862" y="1351966"/>
              <a:ext cx="976380" cy="654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A4397E7-0758-9D7C-2771-79AB4B636AF9}"/>
              </a:ext>
            </a:extLst>
          </p:cNvPr>
          <p:cNvGrpSpPr>
            <a:grpSpLocks/>
          </p:cNvGrpSpPr>
          <p:nvPr/>
        </p:nvGrpSpPr>
        <p:grpSpPr bwMode="auto">
          <a:xfrm>
            <a:off x="10179050" y="1257300"/>
            <a:ext cx="976313" cy="768350"/>
            <a:chOff x="10178497" y="1257300"/>
            <a:chExt cx="976380" cy="76799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429C62E-A02E-9782-F7B4-2B5D698CEF47}"/>
                </a:ext>
              </a:extLst>
            </p:cNvPr>
            <p:cNvSpPr/>
            <p:nvPr/>
          </p:nvSpPr>
          <p:spPr>
            <a:xfrm>
              <a:off x="10283279" y="1257300"/>
              <a:ext cx="766816" cy="767990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130" name="文本框 18">
              <a:extLst>
                <a:ext uri="{FF2B5EF4-FFF2-40B4-BE49-F238E27FC236}">
                  <a16:creationId xmlns:a16="http://schemas.microsoft.com/office/drawing/2014/main" id="{DFFEE9C8-BF16-F3B9-E11B-BC7F9C6F5C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8497" y="1351966"/>
              <a:ext cx="976380" cy="654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A08C81C1-51FA-BD92-19F6-309775F88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137" y="2247900"/>
            <a:ext cx="1620948" cy="52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6" tIns="45718" rIns="91436" bIns="45718">
            <a:spAutoFit/>
          </a:bodyPr>
          <a:lstStyle/>
          <a:p>
            <a:r>
              <a:rPr lang="zh-CN" altLang="en-US" sz="2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选题介绍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3111248-5C36-5EFF-3FC8-E24C16C82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3241" y="2247900"/>
            <a:ext cx="1980021" cy="52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6" tIns="45718" rIns="91436" bIns="45718">
            <a:spAutoFit/>
          </a:bodyPr>
          <a:lstStyle/>
          <a:p>
            <a:r>
              <a:rPr lang="zh-CN" altLang="en-US" sz="2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客户端展示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5602DA0-615E-B316-47DA-3DCFD64C6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2000" y="2273078"/>
            <a:ext cx="2339094" cy="52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6" tIns="45718" rIns="91436" bIns="45718">
            <a:spAutoFit/>
          </a:bodyPr>
          <a:lstStyle/>
          <a:p>
            <a:r>
              <a:rPr lang="zh-CN" altLang="en-US" sz="2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管理后台展示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DAC46EA8-80EF-8AFD-2BA8-F2ED404A418D}"/>
              </a:ext>
            </a:extLst>
          </p:cNvPr>
          <p:cNvCxnSpPr>
            <a:cxnSpLocks/>
          </p:cNvCxnSpPr>
          <p:nvPr/>
        </p:nvCxnSpPr>
        <p:spPr>
          <a:xfrm>
            <a:off x="1738313" y="4610100"/>
            <a:ext cx="6496049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8AD24E6-E6BF-BF3A-157B-816E8E0FA274}"/>
              </a:ext>
            </a:extLst>
          </p:cNvPr>
          <p:cNvGrpSpPr>
            <a:grpSpLocks/>
          </p:cNvGrpSpPr>
          <p:nvPr/>
        </p:nvGrpSpPr>
        <p:grpSpPr bwMode="auto">
          <a:xfrm>
            <a:off x="2811463" y="4248150"/>
            <a:ext cx="976312" cy="768350"/>
            <a:chOff x="2811806" y="4248150"/>
            <a:chExt cx="976380" cy="76799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A5D21B3-B826-501D-CEA9-179191576445}"/>
                </a:ext>
              </a:extLst>
            </p:cNvPr>
            <p:cNvSpPr/>
            <p:nvPr/>
          </p:nvSpPr>
          <p:spPr>
            <a:xfrm>
              <a:off x="2916588" y="4248150"/>
              <a:ext cx="766815" cy="767990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140" name="文本框 33">
              <a:extLst>
                <a:ext uri="{FF2B5EF4-FFF2-40B4-BE49-F238E27FC236}">
                  <a16:creationId xmlns:a16="http://schemas.microsoft.com/office/drawing/2014/main" id="{C715F81D-850D-63A8-9E7B-CE72B2D29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1806" y="4342816"/>
              <a:ext cx="97638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93A0518-82E7-4A36-7110-884D2EE036D1}"/>
              </a:ext>
            </a:extLst>
          </p:cNvPr>
          <p:cNvGrpSpPr>
            <a:grpSpLocks/>
          </p:cNvGrpSpPr>
          <p:nvPr/>
        </p:nvGrpSpPr>
        <p:grpSpPr bwMode="auto">
          <a:xfrm>
            <a:off x="5839611" y="4248150"/>
            <a:ext cx="976313" cy="768350"/>
            <a:chOff x="5190442" y="4248150"/>
            <a:chExt cx="976380" cy="76799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1B30EAF-5666-2A34-F57B-C2C62A9668C6}"/>
                </a:ext>
              </a:extLst>
            </p:cNvPr>
            <p:cNvSpPr/>
            <p:nvPr/>
          </p:nvSpPr>
          <p:spPr>
            <a:xfrm>
              <a:off x="5272998" y="4248150"/>
              <a:ext cx="768403" cy="767990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143" name="文本框 34">
              <a:extLst>
                <a:ext uri="{FF2B5EF4-FFF2-40B4-BE49-F238E27FC236}">
                  <a16:creationId xmlns:a16="http://schemas.microsoft.com/office/drawing/2014/main" id="{2C440404-5E60-D8C6-870E-BA96FD0E12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0442" y="4342816"/>
              <a:ext cx="97638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911B4A58-AE55-DEF9-6E21-1DC98A8A5AC1}"/>
              </a:ext>
            </a:extLst>
          </p:cNvPr>
          <p:cNvSpPr/>
          <p:nvPr/>
        </p:nvSpPr>
        <p:spPr>
          <a:xfrm rot="5400000">
            <a:off x="-2611437" y="2611437"/>
            <a:ext cx="6858000" cy="1635125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E9E74F-0088-232B-A8C2-3C51AA9EE61E}"/>
              </a:ext>
            </a:extLst>
          </p:cNvPr>
          <p:cNvSpPr/>
          <p:nvPr/>
        </p:nvSpPr>
        <p:spPr>
          <a:xfrm rot="5400000">
            <a:off x="-1662906" y="3390106"/>
            <a:ext cx="6858000" cy="77788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02F888A-DFA4-B97A-43BA-49336CD38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6589" y="5228399"/>
            <a:ext cx="1620948" cy="52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6" tIns="45718" rIns="91436" bIns="45718">
            <a:spAutoFit/>
          </a:bodyPr>
          <a:lstStyle/>
          <a:p>
            <a:r>
              <a:rPr lang="zh-CN" altLang="en-US" sz="2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7BB678B-575C-F7F1-1C09-D9EC44DEB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7255" y="5210834"/>
            <a:ext cx="3057239" cy="52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6" tIns="45718" rIns="91436" bIns="45718">
            <a:spAutoFit/>
          </a:bodyPr>
          <a:lstStyle/>
          <a:p>
            <a:r>
              <a:rPr lang="zh-CN" altLang="en-US" sz="28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项目一键部署方法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2D3B22-31E6-9597-9FD1-C7A8484F2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47650"/>
            <a:ext cx="1016000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pPr algn="dist"/>
            <a:r>
              <a:rPr lang="zh-CN" altLang="en-US"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7" grpId="0"/>
      <p:bldP spid="5" grpId="0" animBg="1"/>
      <p:bldP spid="6" grpId="0" animBg="1"/>
      <p:bldP spid="43" grpId="0"/>
      <p:bldP spid="4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8307D763-7F87-E94B-E608-81B273630F95}"/>
              </a:ext>
            </a:extLst>
          </p:cNvPr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90BF08B-2238-89E1-0319-42321AD79EC1}"/>
              </a:ext>
            </a:extLst>
          </p:cNvPr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1C3703F-79F5-3F76-0076-C5CF51477F81}"/>
              </a:ext>
            </a:extLst>
          </p:cNvPr>
          <p:cNvGrpSpPr>
            <a:grpSpLocks/>
          </p:cNvGrpSpPr>
          <p:nvPr/>
        </p:nvGrpSpPr>
        <p:grpSpPr bwMode="auto"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97C1A58-39EB-60EB-1C11-169864DCB73D}"/>
                </a:ext>
              </a:extLst>
            </p:cNvPr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7173" name="文本框 13">
              <a:extLst>
                <a:ext uri="{FF2B5EF4-FFF2-40B4-BE49-F238E27FC236}">
                  <a16:creationId xmlns:a16="http://schemas.microsoft.com/office/drawing/2014/main" id="{5C697D7B-EE76-53EB-A7EB-164A8D7C6D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7285" y="2903577"/>
              <a:ext cx="97638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6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6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5672D723-C65E-62F1-3CBD-755527466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9575" y="2781300"/>
            <a:ext cx="2646870" cy="83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6" tIns="45718" rIns="91436" bIns="45718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选题介绍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F00B31-FD90-8761-193C-511C8285C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9575" y="3522879"/>
            <a:ext cx="1657753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introductions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FA61E-E9B1-F9AB-7150-CD246466C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F8846403-E37D-9B91-07B5-AC95F535979B}"/>
              </a:ext>
            </a:extLst>
          </p:cNvPr>
          <p:cNvGrpSpPr>
            <a:grpSpLocks/>
          </p:cNvGrpSpPr>
          <p:nvPr/>
        </p:nvGrpSpPr>
        <p:grpSpPr bwMode="auto">
          <a:xfrm>
            <a:off x="-254000" y="201613"/>
            <a:ext cx="898525" cy="523875"/>
            <a:chOff x="-254000" y="201683"/>
            <a:chExt cx="898070" cy="523220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B42546B6-F138-12C7-B492-1D408B6CBEF8}"/>
                </a:ext>
              </a:extLst>
            </p:cNvPr>
            <p:cNvSpPr/>
            <p:nvPr/>
          </p:nvSpPr>
          <p:spPr>
            <a:xfrm>
              <a:off x="-254000" y="227051"/>
              <a:ext cx="898070" cy="439187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9219" name="文本框 5">
              <a:extLst>
                <a:ext uri="{FF2B5EF4-FFF2-40B4-BE49-F238E27FC236}">
                  <a16:creationId xmlns:a16="http://schemas.microsoft.com/office/drawing/2014/main" id="{7C4ACF1F-6EE9-31C9-3B9D-23EF2A66CC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06" y="201683"/>
              <a:ext cx="46769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0A82BE9C-598F-FC55-3CFA-581B9D2B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675" y="144463"/>
            <a:ext cx="1826133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6" tIns="45718" rIns="91436" bIns="45718">
            <a:spAutoFit/>
          </a:bodyPr>
          <a:lstStyle/>
          <a:p>
            <a:r>
              <a:rPr lang="zh-CN" altLang="en-US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选题介绍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76B20C3-50DB-8B5F-10C7-324F63875B45}"/>
              </a:ext>
            </a:extLst>
          </p:cNvPr>
          <p:cNvGrpSpPr>
            <a:grpSpLocks/>
          </p:cNvGrpSpPr>
          <p:nvPr/>
        </p:nvGrpSpPr>
        <p:grpSpPr bwMode="auto">
          <a:xfrm>
            <a:off x="3363969" y="227015"/>
            <a:ext cx="9448651" cy="439736"/>
            <a:chOff x="2584397" y="217492"/>
            <a:chExt cx="10096500" cy="439540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379F694A-49AC-4471-5DBF-A5B4B346F979}"/>
                </a:ext>
              </a:extLst>
            </p:cNvPr>
            <p:cNvSpPr/>
            <p:nvPr/>
          </p:nvSpPr>
          <p:spPr>
            <a:xfrm>
              <a:off x="2584397" y="217492"/>
              <a:ext cx="10083800" cy="328466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C0F1C077-C8EB-0031-1468-8F2668B765B4}"/>
                </a:ext>
              </a:extLst>
            </p:cNvPr>
            <p:cNvSpPr/>
            <p:nvPr/>
          </p:nvSpPr>
          <p:spPr>
            <a:xfrm flipV="1">
              <a:off x="2597097" y="620536"/>
              <a:ext cx="10083800" cy="36496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CAF7084D-4E28-D0D5-CCFB-2798254444D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49749" y="1031058"/>
            <a:ext cx="6060520" cy="581052"/>
          </a:xfrm>
          <a:prstGeom prst="rect">
            <a:avLst/>
          </a:prstGeom>
          <a:noFill/>
          <a:ln w="9525">
            <a:noFill/>
          </a:ln>
        </p:spPr>
        <p:txBody>
          <a:bodyPr wrap="square" lIns="91436" tIns="45718" rIns="91436" bIns="45718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我们是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Dogs &amp; Cats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，一家宠物寄养平台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图形用户界面, 文本&#10;&#10;AI 生成的内容可能不正确。">
            <a:extLst>
              <a:ext uri="{FF2B5EF4-FFF2-40B4-BE49-F238E27FC236}">
                <a16:creationId xmlns:a16="http://schemas.microsoft.com/office/drawing/2014/main" id="{FB24365E-52E8-9208-CE52-09C66F60B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749" y="2432504"/>
            <a:ext cx="9582017" cy="419848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98DE274-8DA8-464B-72AC-B440953C6A4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671246" y="1685891"/>
            <a:ext cx="6060520" cy="581052"/>
          </a:xfrm>
          <a:prstGeom prst="rect">
            <a:avLst/>
          </a:prstGeom>
          <a:noFill/>
          <a:ln w="9525">
            <a:noFill/>
          </a:ln>
        </p:spPr>
        <p:txBody>
          <a:bodyPr wrap="square" lIns="91436" tIns="45718" rIns="91436" bIns="45718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您忙时，可以把毛孩子交给我们精心照料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27163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B9A24-7E4E-F0EC-7EA2-B88C3A6A6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308EEBBA-C040-6397-F604-F83EE984B5C8}"/>
              </a:ext>
            </a:extLst>
          </p:cNvPr>
          <p:cNvGrpSpPr>
            <a:grpSpLocks/>
          </p:cNvGrpSpPr>
          <p:nvPr/>
        </p:nvGrpSpPr>
        <p:grpSpPr bwMode="auto">
          <a:xfrm>
            <a:off x="-254000" y="201613"/>
            <a:ext cx="898525" cy="523875"/>
            <a:chOff x="-254000" y="201683"/>
            <a:chExt cx="898070" cy="523220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A3FA58A2-BFCC-553F-C51F-75B015177A6E}"/>
                </a:ext>
              </a:extLst>
            </p:cNvPr>
            <p:cNvSpPr/>
            <p:nvPr/>
          </p:nvSpPr>
          <p:spPr>
            <a:xfrm>
              <a:off x="-254000" y="227051"/>
              <a:ext cx="898070" cy="439187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9219" name="文本框 5">
              <a:extLst>
                <a:ext uri="{FF2B5EF4-FFF2-40B4-BE49-F238E27FC236}">
                  <a16:creationId xmlns:a16="http://schemas.microsoft.com/office/drawing/2014/main" id="{38D6733B-57C5-1027-9002-5696183E36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06" y="201683"/>
              <a:ext cx="46769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96165A89-425F-1B8F-B60C-8A8E201F5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675" y="144463"/>
            <a:ext cx="1826133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6" tIns="45718" rIns="91436" bIns="45718">
            <a:spAutoFit/>
          </a:bodyPr>
          <a:lstStyle/>
          <a:p>
            <a:r>
              <a:rPr lang="zh-CN" altLang="en-US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选题介绍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31554AB-83D9-7437-34B6-A0DA6B77619E}"/>
              </a:ext>
            </a:extLst>
          </p:cNvPr>
          <p:cNvGrpSpPr>
            <a:grpSpLocks/>
          </p:cNvGrpSpPr>
          <p:nvPr/>
        </p:nvGrpSpPr>
        <p:grpSpPr bwMode="auto">
          <a:xfrm>
            <a:off x="3363969" y="227015"/>
            <a:ext cx="9448651" cy="439736"/>
            <a:chOff x="2584397" y="217492"/>
            <a:chExt cx="10096500" cy="439540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4783DB51-6CC8-9E15-4B35-83FEE365B8A9}"/>
                </a:ext>
              </a:extLst>
            </p:cNvPr>
            <p:cNvSpPr/>
            <p:nvPr/>
          </p:nvSpPr>
          <p:spPr>
            <a:xfrm>
              <a:off x="2584397" y="217492"/>
              <a:ext cx="10083800" cy="328466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F206C47D-3FCD-61A0-2E92-3F712F68F7D4}"/>
                </a:ext>
              </a:extLst>
            </p:cNvPr>
            <p:cNvSpPr/>
            <p:nvPr/>
          </p:nvSpPr>
          <p:spPr>
            <a:xfrm flipV="1">
              <a:off x="2597097" y="620536"/>
              <a:ext cx="10083800" cy="36496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DAF2BAA0-AB5B-BC6A-3E1A-40911FDDCF2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49748" y="1031058"/>
            <a:ext cx="7943045" cy="581052"/>
          </a:xfrm>
          <a:prstGeom prst="rect">
            <a:avLst/>
          </a:prstGeom>
          <a:noFill/>
          <a:ln w="9525">
            <a:noFill/>
          </a:ln>
        </p:spPr>
        <p:txBody>
          <a:bodyPr wrap="square" lIns="91436" tIns="45718" rIns="91436" bIns="45718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Dogs &amp; Cats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还为员工设计了精美的后台管理界面，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CE9A7B0-FD21-C234-375E-42A8678E6B3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202305" y="1685891"/>
            <a:ext cx="2643954" cy="581052"/>
          </a:xfrm>
          <a:prstGeom prst="rect">
            <a:avLst/>
          </a:prstGeom>
          <a:noFill/>
          <a:ln w="9525">
            <a:noFill/>
          </a:ln>
        </p:spPr>
        <p:txBody>
          <a:bodyPr wrap="square" lIns="91436" tIns="45718" rIns="91436" bIns="45718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线上办公更舒心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图形用户界面, 网站&#10;&#10;AI 生成的内容可能不正确。">
            <a:extLst>
              <a:ext uri="{FF2B5EF4-FFF2-40B4-BE49-F238E27FC236}">
                <a16:creationId xmlns:a16="http://schemas.microsoft.com/office/drawing/2014/main" id="{3120D694-E4D4-3EED-BE35-4FDEAE383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470" y="2475849"/>
            <a:ext cx="6723323" cy="42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0964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857500" y="2686050"/>
            <a:ext cx="9334500" cy="12954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1" name="矩形 10"/>
          <p:cNvSpPr/>
          <p:nvPr/>
        </p:nvSpPr>
        <p:spPr>
          <a:xfrm>
            <a:off x="2857500" y="4133850"/>
            <a:ext cx="8210550" cy="9525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</p:grpSpPr>
        <p:sp>
          <p:nvSpPr>
            <p:cNvPr id="9" name="矩形 8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7413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949575" y="2749550"/>
            <a:ext cx="3262423" cy="830993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 anchorCtr="0">
            <a:spAutoFit/>
          </a:bodyPr>
          <a:lstStyle/>
          <a:p>
            <a:r>
              <a:rPr lang="zh-CN" altLang="en-US" sz="4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客户端展示</a:t>
            </a:r>
          </a:p>
        </p:txBody>
      </p:sp>
      <p:sp>
        <p:nvSpPr>
          <p:cNvPr id="13" name="矩形 12"/>
          <p:cNvSpPr/>
          <p:nvPr/>
        </p:nvSpPr>
        <p:spPr>
          <a:xfrm>
            <a:off x="2935148" y="3548279"/>
            <a:ext cx="2920600" cy="369328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 anchorCtr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Frontend Demonstration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AE83F-965A-8D2F-BE4F-6C3B8770E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3BA8611-06C1-78C2-4CF2-BEE8445F42CA}"/>
              </a:ext>
            </a:extLst>
          </p:cNvPr>
          <p:cNvGrpSpPr/>
          <p:nvPr/>
        </p:nvGrpSpPr>
        <p:grpSpPr>
          <a:xfrm>
            <a:off x="-254000" y="201613"/>
            <a:ext cx="898525" cy="521970"/>
            <a:chOff x="-254000" y="201683"/>
            <a:chExt cx="898070" cy="521317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ABFCD10A-8F75-8867-4C21-BC412FFD09A0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1267" name="文本框 11">
              <a:extLst>
                <a:ext uri="{FF2B5EF4-FFF2-40B4-BE49-F238E27FC236}">
                  <a16:creationId xmlns:a16="http://schemas.microsoft.com/office/drawing/2014/main" id="{9AEC3C46-69E8-E2AE-DB98-94F074C5ECC5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13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B61F883F-6C6A-5560-4617-6649BFBCF148}"/>
              </a:ext>
            </a:extLst>
          </p:cNvPr>
          <p:cNvSpPr txBox="1"/>
          <p:nvPr/>
        </p:nvSpPr>
        <p:spPr>
          <a:xfrm>
            <a:off x="701675" y="144463"/>
            <a:ext cx="2236502" cy="584771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 anchorCtr="0">
            <a:spAutoFit/>
          </a:bodyPr>
          <a:lstStyle/>
          <a:p>
            <a:pPr algn="l"/>
            <a:r>
              <a:rPr lang="zh-CN" altLang="en-US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客户端演示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C055049-637E-6F9F-1DE0-8AEDB917F86E}"/>
              </a:ext>
            </a:extLst>
          </p:cNvPr>
          <p:cNvGrpSpPr/>
          <p:nvPr/>
        </p:nvGrpSpPr>
        <p:grpSpPr>
          <a:xfrm>
            <a:off x="3599078" y="217488"/>
            <a:ext cx="9081872" cy="479425"/>
            <a:chOff x="5948627" y="217491"/>
            <a:chExt cx="6732270" cy="479211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0263BE2-CBEC-F8AC-2360-9081E50FBFE1}"/>
                </a:ext>
              </a:extLst>
            </p:cNvPr>
            <p:cNvSpPr/>
            <p:nvPr/>
          </p:nvSpPr>
          <p:spPr>
            <a:xfrm>
              <a:off x="5948627" y="217491"/>
              <a:ext cx="6719570" cy="328783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5800A17E-D2C0-08D8-1945-000F07F26676}"/>
                </a:ext>
              </a:extLst>
            </p:cNvPr>
            <p:cNvSpPr/>
            <p:nvPr/>
          </p:nvSpPr>
          <p:spPr>
            <a:xfrm flipV="1">
              <a:off x="5961327" y="620536"/>
              <a:ext cx="6719570" cy="76166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pic>
        <p:nvPicPr>
          <p:cNvPr id="15" name="图片 1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AE148A62-7F33-9275-2C98-378C01B71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946" y="946773"/>
            <a:ext cx="4147583" cy="44518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47054E9-4A5F-3BFD-1033-716DEB665DF4}"/>
              </a:ext>
            </a:extLst>
          </p:cNvPr>
          <p:cNvSpPr txBox="1"/>
          <p:nvPr/>
        </p:nvSpPr>
        <p:spPr>
          <a:xfrm>
            <a:off x="195262" y="1528407"/>
            <a:ext cx="6470294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在注册页面创建账号，并且登录。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数据库中自动创建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customer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Customer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表单中添加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row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A3B0406-6FD6-2652-1A4D-C96DA2EEA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8" y="5686900"/>
            <a:ext cx="9710862" cy="926365"/>
          </a:xfrm>
          <a:prstGeom prst="rect">
            <a:avLst/>
          </a:prstGeom>
        </p:spPr>
      </p:pic>
      <p:pic>
        <p:nvPicPr>
          <p:cNvPr id="24" name="图片 23" descr="图形用户界面, 文本, 应用程序, 聊天或短信&#10;&#10;AI 生成的内容可能不正确。">
            <a:extLst>
              <a:ext uri="{FF2B5EF4-FFF2-40B4-BE49-F238E27FC236}">
                <a16:creationId xmlns:a16="http://schemas.microsoft.com/office/drawing/2014/main" id="{E38D3007-7C59-CDE9-CA04-35DC447C9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6730" y="5739914"/>
            <a:ext cx="2244266" cy="86916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75C5D60-944D-186F-8DC0-CF66BB6AF1EE}"/>
              </a:ext>
            </a:extLst>
          </p:cNvPr>
          <p:cNvSpPr txBox="1"/>
          <p:nvPr/>
        </p:nvSpPr>
        <p:spPr>
          <a:xfrm>
            <a:off x="472760" y="5083851"/>
            <a:ext cx="6470294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表自动添加如下字段：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EFD153E-C9B6-1A67-815A-8EFEF7D94D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67" y="4108340"/>
            <a:ext cx="7181712" cy="20519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CCDB18F-71F1-2CD8-1C7B-7E9F97521E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67" y="4300503"/>
            <a:ext cx="7264911" cy="236802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FA287B28-91C7-5BB5-2B50-A27FC5012422}"/>
              </a:ext>
            </a:extLst>
          </p:cNvPr>
          <p:cNvSpPr txBox="1"/>
          <p:nvPr/>
        </p:nvSpPr>
        <p:spPr>
          <a:xfrm>
            <a:off x="472760" y="3473410"/>
            <a:ext cx="6470294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Customer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表自动添加如下字段：</a:t>
            </a:r>
          </a:p>
        </p:txBody>
      </p:sp>
    </p:spTree>
    <p:extLst>
      <p:ext uri="{BB962C8B-B14F-4D97-AF65-F5344CB8AC3E}">
        <p14:creationId xmlns:p14="http://schemas.microsoft.com/office/powerpoint/2010/main" val="294205827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40DEF-2660-D9B4-526F-9590BE53E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79E4825-17F6-07B2-F8C7-256240DC412B}"/>
              </a:ext>
            </a:extLst>
          </p:cNvPr>
          <p:cNvGrpSpPr/>
          <p:nvPr/>
        </p:nvGrpSpPr>
        <p:grpSpPr>
          <a:xfrm>
            <a:off x="-254000" y="201613"/>
            <a:ext cx="898525" cy="521970"/>
            <a:chOff x="-254000" y="201683"/>
            <a:chExt cx="898070" cy="521317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0EDE16C8-5467-7BEA-E61C-C968BC18BB50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1267" name="文本框 11">
              <a:extLst>
                <a:ext uri="{FF2B5EF4-FFF2-40B4-BE49-F238E27FC236}">
                  <a16:creationId xmlns:a16="http://schemas.microsoft.com/office/drawing/2014/main" id="{17860997-ED00-A99C-77CA-D11098CFC611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13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8A6F9C7D-4D8F-88FC-88FD-7F65DFF4170D}"/>
              </a:ext>
            </a:extLst>
          </p:cNvPr>
          <p:cNvSpPr txBox="1"/>
          <p:nvPr/>
        </p:nvSpPr>
        <p:spPr>
          <a:xfrm>
            <a:off x="701675" y="144463"/>
            <a:ext cx="2236502" cy="584771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 anchorCtr="0">
            <a:spAutoFit/>
          </a:bodyPr>
          <a:lstStyle/>
          <a:p>
            <a:pPr algn="l"/>
            <a:r>
              <a:rPr lang="zh-CN" altLang="en-US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客户端演示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4C0B602-3DC2-1E5F-0528-24F70ABB2420}"/>
              </a:ext>
            </a:extLst>
          </p:cNvPr>
          <p:cNvGrpSpPr/>
          <p:nvPr/>
        </p:nvGrpSpPr>
        <p:grpSpPr>
          <a:xfrm>
            <a:off x="3599078" y="217488"/>
            <a:ext cx="9081872" cy="479425"/>
            <a:chOff x="5948627" y="217491"/>
            <a:chExt cx="6732270" cy="479211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1C0F60F5-CB4A-CE53-4446-A86AA4F34022}"/>
                </a:ext>
              </a:extLst>
            </p:cNvPr>
            <p:cNvSpPr/>
            <p:nvPr/>
          </p:nvSpPr>
          <p:spPr>
            <a:xfrm>
              <a:off x="5948627" y="217491"/>
              <a:ext cx="6719570" cy="328783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A3CAE1D5-45E9-AC06-F0DD-D2722DADF556}"/>
                </a:ext>
              </a:extLst>
            </p:cNvPr>
            <p:cNvSpPr/>
            <p:nvPr/>
          </p:nvSpPr>
          <p:spPr>
            <a:xfrm flipV="1">
              <a:off x="5961327" y="620536"/>
              <a:ext cx="6719570" cy="76166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pic>
        <p:nvPicPr>
          <p:cNvPr id="5" name="图片 4" descr="图形用户界面, 网站&#10;&#10;AI 生成的内容可能不正确。">
            <a:extLst>
              <a:ext uri="{FF2B5EF4-FFF2-40B4-BE49-F238E27FC236}">
                <a16:creationId xmlns:a16="http://schemas.microsoft.com/office/drawing/2014/main" id="{88C198AD-7EF1-330B-F756-A880D9522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6" y="1018912"/>
            <a:ext cx="7891223" cy="3708572"/>
          </a:xfrm>
          <a:prstGeom prst="rect">
            <a:avLst/>
          </a:prstGeom>
        </p:spPr>
      </p:pic>
      <p:pic>
        <p:nvPicPr>
          <p:cNvPr id="7" name="图片 6" descr="图形用户界面, 应用程序, 网站&#10;&#10;AI 生成的内容可能不正确。">
            <a:extLst>
              <a:ext uri="{FF2B5EF4-FFF2-40B4-BE49-F238E27FC236}">
                <a16:creationId xmlns:a16="http://schemas.microsoft.com/office/drawing/2014/main" id="{849926E5-7ADB-CFF8-B0BE-63343C00B5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2356"/>
          <a:stretch>
            <a:fillRect/>
          </a:stretch>
        </p:blipFill>
        <p:spPr>
          <a:xfrm>
            <a:off x="402336" y="4727484"/>
            <a:ext cx="7891222" cy="19861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94459D9-1056-7E07-35CB-695416E5AC34}"/>
              </a:ext>
            </a:extLst>
          </p:cNvPr>
          <p:cNvSpPr txBox="1"/>
          <p:nvPr/>
        </p:nvSpPr>
        <p:spPr>
          <a:xfrm>
            <a:off x="8620353" y="2017572"/>
            <a:ext cx="3287713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主页，可以进入四个功能页面：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宠物信息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订单信息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寄养服务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E38293-FBD0-92B4-FF8B-2243BEC8A9DE}"/>
              </a:ext>
            </a:extLst>
          </p:cNvPr>
          <p:cNvSpPr txBox="1"/>
          <p:nvPr/>
        </p:nvSpPr>
        <p:spPr>
          <a:xfrm>
            <a:off x="8620353" y="4727484"/>
            <a:ext cx="3287713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此外，还可以查看用户当前登记的宠物个数、订单类型。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554427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99E08-BE30-5FB9-A9E9-52FD18AB8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A7DD36A-F559-C3A0-92CA-F5E674441837}"/>
              </a:ext>
            </a:extLst>
          </p:cNvPr>
          <p:cNvGrpSpPr/>
          <p:nvPr/>
        </p:nvGrpSpPr>
        <p:grpSpPr>
          <a:xfrm>
            <a:off x="-254000" y="201613"/>
            <a:ext cx="898525" cy="521970"/>
            <a:chOff x="-254000" y="201683"/>
            <a:chExt cx="898070" cy="521317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70150AEC-0262-25CD-C2E8-0F01BC59FC96}"/>
                </a:ext>
              </a:extLst>
            </p:cNvPr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1267" name="文本框 11">
              <a:extLst>
                <a:ext uri="{FF2B5EF4-FFF2-40B4-BE49-F238E27FC236}">
                  <a16:creationId xmlns:a16="http://schemas.microsoft.com/office/drawing/2014/main" id="{D5EBCE17-D33F-BAF4-F874-81E5501280EB}"/>
                </a:ext>
              </a:extLst>
            </p:cNvPr>
            <p:cNvSpPr txBox="1"/>
            <p:nvPr/>
          </p:nvSpPr>
          <p:spPr>
            <a:xfrm>
              <a:off x="65706" y="201683"/>
              <a:ext cx="467694" cy="5213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25244848-A738-E20B-1D15-A1780C365EF6}"/>
              </a:ext>
            </a:extLst>
          </p:cNvPr>
          <p:cNvSpPr txBox="1"/>
          <p:nvPr/>
        </p:nvSpPr>
        <p:spPr>
          <a:xfrm>
            <a:off x="701675" y="144463"/>
            <a:ext cx="2236502" cy="584771"/>
          </a:xfrm>
          <a:prstGeom prst="rect">
            <a:avLst/>
          </a:prstGeom>
          <a:noFill/>
          <a:ln w="9525">
            <a:noFill/>
          </a:ln>
        </p:spPr>
        <p:txBody>
          <a:bodyPr wrap="none" lIns="91436" tIns="45718" rIns="91436" bIns="45718" anchor="t" anchorCtr="0">
            <a:spAutoFit/>
          </a:bodyPr>
          <a:lstStyle/>
          <a:p>
            <a:pPr algn="l"/>
            <a:r>
              <a:rPr lang="zh-CN" altLang="en-US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客户端演示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719B86F-1CEB-9CCA-2D30-8308F024F1A6}"/>
              </a:ext>
            </a:extLst>
          </p:cNvPr>
          <p:cNvGrpSpPr/>
          <p:nvPr/>
        </p:nvGrpSpPr>
        <p:grpSpPr>
          <a:xfrm>
            <a:off x="3599078" y="217488"/>
            <a:ext cx="9081872" cy="479425"/>
            <a:chOff x="5948627" y="217491"/>
            <a:chExt cx="6732270" cy="479211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E8FDA17-F653-2033-BBC3-202BA9E28740}"/>
                </a:ext>
              </a:extLst>
            </p:cNvPr>
            <p:cNvSpPr/>
            <p:nvPr/>
          </p:nvSpPr>
          <p:spPr>
            <a:xfrm>
              <a:off x="5948627" y="217491"/>
              <a:ext cx="6719570" cy="328783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A471BFA8-B010-716F-5F19-86CD93FEAC37}"/>
                </a:ext>
              </a:extLst>
            </p:cNvPr>
            <p:cNvSpPr/>
            <p:nvPr/>
          </p:nvSpPr>
          <p:spPr>
            <a:xfrm flipV="1">
              <a:off x="5961327" y="620536"/>
              <a:ext cx="6719570" cy="76166"/>
            </a:xfrm>
            <a:prstGeom prst="roundRect">
              <a:avLst>
                <a:gd name="adj" fmla="val 500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643A6B0-0779-9742-55AA-A970C43E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49" y="1551495"/>
            <a:ext cx="5138812" cy="2706015"/>
          </a:xfrm>
          <a:prstGeom prst="rect">
            <a:avLst/>
          </a:prstGeom>
        </p:spPr>
      </p:pic>
      <p:pic>
        <p:nvPicPr>
          <p:cNvPr id="7" name="图片 6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8035925E-423C-3C95-83D0-8CE9D90DE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92" y="4514871"/>
            <a:ext cx="5041169" cy="1904568"/>
          </a:xfrm>
          <a:prstGeom prst="rect">
            <a:avLst/>
          </a:prstGeom>
        </p:spPr>
      </p:pic>
      <p:pic>
        <p:nvPicPr>
          <p:cNvPr id="9" name="图片 8" descr="图片包含 应用程序&#10;&#10;AI 生成的内容可能不正确。">
            <a:extLst>
              <a:ext uri="{FF2B5EF4-FFF2-40B4-BE49-F238E27FC236}">
                <a16:creationId xmlns:a16="http://schemas.microsoft.com/office/drawing/2014/main" id="{49B01302-6060-FEC5-35EC-FEE4C5B5A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601" y="1551494"/>
            <a:ext cx="5176661" cy="2706016"/>
          </a:xfrm>
          <a:prstGeom prst="rect">
            <a:avLst/>
          </a:prstGeom>
        </p:spPr>
      </p:pic>
      <p:pic>
        <p:nvPicPr>
          <p:cNvPr id="18" name="图片 17" descr="图形用户界面&#10;&#10;AI 生成的内容可能不正确。">
            <a:extLst>
              <a:ext uri="{FF2B5EF4-FFF2-40B4-BE49-F238E27FC236}">
                <a16:creationId xmlns:a16="http://schemas.microsoft.com/office/drawing/2014/main" id="{6D25C2B2-1218-E9D0-6FCD-429DF4D63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514871"/>
            <a:ext cx="5169262" cy="192220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730E49B-6C14-FA42-1F60-280AFB8F852D}"/>
              </a:ext>
            </a:extLst>
          </p:cNvPr>
          <p:cNvSpPr txBox="1"/>
          <p:nvPr/>
        </p:nvSpPr>
        <p:spPr>
          <a:xfrm>
            <a:off x="4330014" y="796906"/>
            <a:ext cx="3287713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前台四大主要页面展示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089343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UxNzdlZTU5YTdjYjQxMGVhNWM1MGQ0ZmY1MWJkYjA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55000000000007,&quot;left&quot;:30.975039370078775,&quot;top&quot;:61.57503937007873,&quot;width&quot;:870.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55000000000007,&quot;left&quot;:30.975039370078775,&quot;top&quot;:61.57503937007873,&quot;width&quot;:870.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55000000000007,&quot;left&quot;:30.975039370078775,&quot;top&quot;:61.57503937007873,&quot;width&quot;:870.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9.55000000000007,&quot;left&quot;:30.975039370078775,&quot;top&quot;:61.57503937007873,&quot;width&quot;:870.4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737</Words>
  <Application>Microsoft Office PowerPoint</Application>
  <PresentationFormat>宽屏</PresentationFormat>
  <Paragraphs>170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基础架构处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淘宝店铺:想搞设计</dc:creator>
  <cp:keywords>淘宝店铺:想搞设计</cp:keywords>
  <dc:description>淘宝店铺:想搞设计</dc:description>
  <cp:lastModifiedBy>mohan shao</cp:lastModifiedBy>
  <cp:revision>159</cp:revision>
  <dcterms:created xsi:type="dcterms:W3CDTF">2017-04-21T07:43:00Z</dcterms:created>
  <dcterms:modified xsi:type="dcterms:W3CDTF">2025-12-24T09:56:45Z</dcterms:modified>
  <cp:category>淘宝店铺:想搞设计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D610839F106D4A3F9FCA13E66A2014C2_12</vt:lpwstr>
  </property>
</Properties>
</file>